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5"/>
  </p:notesMasterIdLst>
  <p:sldIdLst>
    <p:sldId id="267" r:id="rId2"/>
    <p:sldId id="279" r:id="rId3"/>
    <p:sldId id="280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97" r:id="rId12"/>
    <p:sldId id="276" r:id="rId13"/>
    <p:sldId id="294" r:id="rId14"/>
    <p:sldId id="293" r:id="rId15"/>
    <p:sldId id="290" r:id="rId16"/>
    <p:sldId id="292" r:id="rId17"/>
    <p:sldId id="295" r:id="rId18"/>
    <p:sldId id="296" r:id="rId19"/>
    <p:sldId id="291" r:id="rId20"/>
    <p:sldId id="289" r:id="rId21"/>
    <p:sldId id="278" r:id="rId22"/>
    <p:sldId id="275" r:id="rId23"/>
    <p:sldId id="27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2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10" autoAdjust="0"/>
    <p:restoredTop sz="91471"/>
  </p:normalViewPr>
  <p:slideViewPr>
    <p:cSldViewPr snapToGrid="0">
      <p:cViewPr varScale="1">
        <p:scale>
          <a:sx n="125" d="100"/>
          <a:sy n="125" d="100"/>
        </p:scale>
        <p:origin x="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GODSON/Downloads/REAL%20Supplement_Clean_u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Metasearch vs Publisher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Pivot!$I$43</c:f>
              <c:strCache>
                <c:ptCount val="1"/>
                <c:pt idx="0">
                  <c:v>Avg. Cost Per Click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1.5121419841790119E-2"/>
                  <c:y val="3.644698826016852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E30-CA46-B232-9D9379AE625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Pivot!$H$44:$H$45</c:f>
              <c:strCache>
                <c:ptCount val="2"/>
                <c:pt idx="0">
                  <c:v>kayak</c:v>
                </c:pt>
                <c:pt idx="1">
                  <c:v>Publisher</c:v>
                </c:pt>
              </c:strCache>
            </c:strRef>
          </c:cat>
          <c:val>
            <c:numRef>
              <c:f>Pivot!$I$44:$I$45</c:f>
              <c:numCache>
                <c:formatCode>_("$"* #,##0.00_);_("$"* \(#,##0.00\);_("$"* "-"??_);_(@_)</c:formatCode>
                <c:ptCount val="2"/>
                <c:pt idx="0">
                  <c:v>1.2564753434307854</c:v>
                </c:pt>
                <c:pt idx="1">
                  <c:v>1.8902395796868054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30-CA46-B232-9D9379AE6252}"/>
            </c:ext>
          </c:extLst>
        </c:ser>
        <c:ser>
          <c:idx val="1"/>
          <c:order val="1"/>
          <c:tx>
            <c:strRef>
              <c:f>Pivot!$J$43</c:f>
              <c:strCache>
                <c:ptCount val="1"/>
                <c:pt idx="0">
                  <c:v>Average Total Cost Per Transaction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Pivot!$H$44:$H$45</c:f>
              <c:strCache>
                <c:ptCount val="2"/>
                <c:pt idx="0">
                  <c:v>kayak</c:v>
                </c:pt>
                <c:pt idx="1">
                  <c:v>Publisher</c:v>
                </c:pt>
              </c:strCache>
            </c:strRef>
          </c:cat>
          <c:val>
            <c:numRef>
              <c:f>Pivot!$J$44:$J$45</c:f>
              <c:numCache>
                <c:formatCode>_("$"* #,##0.00_);_("$"* \(#,##0.00\);_("$"* "-"??_);_(@_)</c:formatCode>
                <c:ptCount val="2"/>
                <c:pt idx="0">
                  <c:v>17.149680288461539</c:v>
                </c:pt>
                <c:pt idx="1">
                  <c:v>27.607445116043642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30-CA46-B232-9D9379AE625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1759544703"/>
        <c:axId val="1759727807"/>
      </c:barChart>
      <c:catAx>
        <c:axId val="17595447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9727807"/>
        <c:crosses val="autoZero"/>
        <c:auto val="1"/>
        <c:lblAlgn val="ctr"/>
        <c:lblOffset val="100"/>
        <c:noMultiLvlLbl val="0"/>
      </c:catAx>
      <c:valAx>
        <c:axId val="17597278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9544703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F4F560-982F-42B2-8C17-D3D791AEDC5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5CEFDA-107F-4235-BC41-735AE73529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entury Gothic" panose="020B0502020202020204" pitchFamily="34" charset="0"/>
            </a:rPr>
            <a:t>Airline Industry Marketing Trends</a:t>
          </a:r>
        </a:p>
      </dgm:t>
    </dgm:pt>
    <dgm:pt modelId="{68D73D7E-ACFF-4879-BCC8-E829A62AFB29}" type="parTrans" cxnId="{8555B954-E936-45D8-B0B9-C86E3B5BCC84}">
      <dgm:prSet/>
      <dgm:spPr/>
      <dgm:t>
        <a:bodyPr/>
        <a:lstStyle/>
        <a:p>
          <a:endParaRPr lang="en-US"/>
        </a:p>
      </dgm:t>
    </dgm:pt>
    <dgm:pt modelId="{F8C40928-3CEF-4194-B471-DD4B8439200B}" type="sibTrans" cxnId="{8555B954-E936-45D8-B0B9-C86E3B5BCC84}">
      <dgm:prSet/>
      <dgm:spPr/>
      <dgm:t>
        <a:bodyPr/>
        <a:lstStyle/>
        <a:p>
          <a:endParaRPr lang="en-US"/>
        </a:p>
      </dgm:t>
    </dgm:pt>
    <dgm:pt modelId="{4FAFFDB6-D887-4ABC-8E9C-71C5C70248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entury Gothic" panose="020B0502020202020204" pitchFamily="34" charset="0"/>
            </a:rPr>
            <a:t>Competition</a:t>
          </a:r>
        </a:p>
      </dgm:t>
    </dgm:pt>
    <dgm:pt modelId="{805DA0FB-6716-4315-B1DC-1565E665A122}" type="parTrans" cxnId="{37703A01-97DB-43F2-B930-F072FD41ECB5}">
      <dgm:prSet/>
      <dgm:spPr/>
      <dgm:t>
        <a:bodyPr/>
        <a:lstStyle/>
        <a:p>
          <a:endParaRPr lang="en-US"/>
        </a:p>
      </dgm:t>
    </dgm:pt>
    <dgm:pt modelId="{F3E618DD-6DBB-4614-8DD5-27C5C9DC3F05}" type="sibTrans" cxnId="{37703A01-97DB-43F2-B930-F072FD41ECB5}">
      <dgm:prSet/>
      <dgm:spPr/>
      <dgm:t>
        <a:bodyPr/>
        <a:lstStyle/>
        <a:p>
          <a:endParaRPr lang="en-US"/>
        </a:p>
      </dgm:t>
    </dgm:pt>
    <dgm:pt modelId="{66B736F2-BD63-4DA0-A3B7-4CCFA7F7D4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entury Gothic" panose="020B0502020202020204" pitchFamily="34" charset="0"/>
            </a:rPr>
            <a:t>Key Performance Indicators</a:t>
          </a:r>
        </a:p>
      </dgm:t>
    </dgm:pt>
    <dgm:pt modelId="{5FD8D3F9-1D1B-4E98-B5B6-5123F1AD5FFD}" type="parTrans" cxnId="{18C699E2-2706-4852-8572-12016B5CB5E2}">
      <dgm:prSet/>
      <dgm:spPr/>
      <dgm:t>
        <a:bodyPr/>
        <a:lstStyle/>
        <a:p>
          <a:endParaRPr lang="en-US"/>
        </a:p>
      </dgm:t>
    </dgm:pt>
    <dgm:pt modelId="{2217A7B0-5F9D-4FC8-BB1A-21B171951794}" type="sibTrans" cxnId="{18C699E2-2706-4852-8572-12016B5CB5E2}">
      <dgm:prSet/>
      <dgm:spPr/>
      <dgm:t>
        <a:bodyPr/>
        <a:lstStyle/>
        <a:p>
          <a:endParaRPr lang="en-US"/>
        </a:p>
      </dgm:t>
    </dgm:pt>
    <dgm:pt modelId="{C6A885A4-6137-4751-9AF3-7AC5A86E71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entury Gothic" panose="020B0502020202020204" pitchFamily="34" charset="0"/>
            </a:rPr>
            <a:t>Current Marketing Mix and Insights</a:t>
          </a:r>
        </a:p>
      </dgm:t>
    </dgm:pt>
    <dgm:pt modelId="{A79276D1-9272-4481-903E-2DFF3C61B8BF}" type="parTrans" cxnId="{E178C1D5-8021-4347-98D5-533DCB958C49}">
      <dgm:prSet/>
      <dgm:spPr/>
      <dgm:t>
        <a:bodyPr/>
        <a:lstStyle/>
        <a:p>
          <a:endParaRPr lang="en-US"/>
        </a:p>
      </dgm:t>
    </dgm:pt>
    <dgm:pt modelId="{B466A693-EF0E-48D1-8133-23E27465FF52}" type="sibTrans" cxnId="{E178C1D5-8021-4347-98D5-533DCB958C49}">
      <dgm:prSet/>
      <dgm:spPr/>
      <dgm:t>
        <a:bodyPr/>
        <a:lstStyle/>
        <a:p>
          <a:endParaRPr lang="en-US"/>
        </a:p>
      </dgm:t>
    </dgm:pt>
    <dgm:pt modelId="{B159AB64-785D-4535-ADC0-3BFF34164FDC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7D9182C7-36AA-475F-A282-77ED8667D75E}" type="parTrans" cxnId="{8E6C96AE-00E1-422D-BE8D-4CDABBE1EBAB}">
      <dgm:prSet/>
      <dgm:spPr/>
      <dgm:t>
        <a:bodyPr/>
        <a:lstStyle/>
        <a:p>
          <a:endParaRPr lang="en-US"/>
        </a:p>
      </dgm:t>
    </dgm:pt>
    <dgm:pt modelId="{F0338565-9883-45C7-A4DD-CB9BF0E4A954}" type="sibTrans" cxnId="{8E6C96AE-00E1-422D-BE8D-4CDABBE1EBAB}">
      <dgm:prSet/>
      <dgm:spPr/>
      <dgm:t>
        <a:bodyPr/>
        <a:lstStyle/>
        <a:p>
          <a:endParaRPr lang="en-US"/>
        </a:p>
      </dgm:t>
    </dgm:pt>
    <dgm:pt modelId="{734290A8-D90A-43ED-97EB-7753A0C3C6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entury Gothic" panose="020B0502020202020204" pitchFamily="34" charset="0"/>
            </a:rPr>
            <a:t>Recommendations</a:t>
          </a:r>
        </a:p>
      </dgm:t>
    </dgm:pt>
    <dgm:pt modelId="{74203B0E-DBCB-4243-B9BD-EA01C6A80749}" type="parTrans" cxnId="{CB9EDBAF-FF81-4C1C-97CF-9EF0553C6271}">
      <dgm:prSet/>
      <dgm:spPr/>
      <dgm:t>
        <a:bodyPr/>
        <a:lstStyle/>
        <a:p>
          <a:endParaRPr lang="en-US"/>
        </a:p>
      </dgm:t>
    </dgm:pt>
    <dgm:pt modelId="{FE4DBF21-5F53-4A02-AEF2-584855A71825}" type="sibTrans" cxnId="{CB9EDBAF-FF81-4C1C-97CF-9EF0553C6271}">
      <dgm:prSet/>
      <dgm:spPr/>
      <dgm:t>
        <a:bodyPr/>
        <a:lstStyle/>
        <a:p>
          <a:endParaRPr lang="en-US"/>
        </a:p>
      </dgm:t>
    </dgm:pt>
    <dgm:pt modelId="{849F3BF2-D2DA-4BAF-A41B-71EA34B2DC9F}" type="pres">
      <dgm:prSet presAssocID="{03F4F560-982F-42B2-8C17-D3D791AEDC5E}" presName="root" presStyleCnt="0">
        <dgm:presLayoutVars>
          <dgm:dir/>
          <dgm:resizeHandles val="exact"/>
        </dgm:presLayoutVars>
      </dgm:prSet>
      <dgm:spPr/>
    </dgm:pt>
    <dgm:pt modelId="{CB94876C-58C3-4706-8EAD-D25B865534B8}" type="pres">
      <dgm:prSet presAssocID="{705CEFDA-107F-4235-BC41-735AE73529EB}" presName="compNode" presStyleCnt="0"/>
      <dgm:spPr/>
    </dgm:pt>
    <dgm:pt modelId="{111D7D30-1958-4EB2-9469-077B6FCEFC57}" type="pres">
      <dgm:prSet presAssocID="{705CEFDA-107F-4235-BC41-735AE73529EB}" presName="bgRect" presStyleLbl="bgShp" presStyleIdx="0" presStyleCnt="5"/>
      <dgm:spPr/>
    </dgm:pt>
    <dgm:pt modelId="{9638E689-BD22-4CAC-827A-65CA515DAB76}" type="pres">
      <dgm:prSet presAssocID="{705CEFDA-107F-4235-BC41-735AE73529E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5EAFB8F8-E870-443F-944C-F60D0EEDD0D7}" type="pres">
      <dgm:prSet presAssocID="{705CEFDA-107F-4235-BC41-735AE73529EB}" presName="spaceRect" presStyleCnt="0"/>
      <dgm:spPr/>
    </dgm:pt>
    <dgm:pt modelId="{38C596EC-708C-43B3-9870-E66186A3DABB}" type="pres">
      <dgm:prSet presAssocID="{705CEFDA-107F-4235-BC41-735AE73529EB}" presName="parTx" presStyleLbl="revTx" presStyleIdx="0" presStyleCnt="6">
        <dgm:presLayoutVars>
          <dgm:chMax val="0"/>
          <dgm:chPref val="0"/>
        </dgm:presLayoutVars>
      </dgm:prSet>
      <dgm:spPr/>
    </dgm:pt>
    <dgm:pt modelId="{C50700F5-EC8D-4E78-AFD2-CE03DEA52DBD}" type="pres">
      <dgm:prSet presAssocID="{F8C40928-3CEF-4194-B471-DD4B8439200B}" presName="sibTrans" presStyleCnt="0"/>
      <dgm:spPr/>
    </dgm:pt>
    <dgm:pt modelId="{E229680D-8A96-4714-84B0-EC174D5037B0}" type="pres">
      <dgm:prSet presAssocID="{4FAFFDB6-D887-4ABC-8E9C-71C5C70248D3}" presName="compNode" presStyleCnt="0"/>
      <dgm:spPr/>
    </dgm:pt>
    <dgm:pt modelId="{7CCC1CEB-BADE-44AA-8A1A-0F941B739B74}" type="pres">
      <dgm:prSet presAssocID="{4FAFFDB6-D887-4ABC-8E9C-71C5C70248D3}" presName="bgRect" presStyleLbl="bgShp" presStyleIdx="1" presStyleCnt="5"/>
      <dgm:spPr/>
    </dgm:pt>
    <dgm:pt modelId="{D4E61321-05EB-4CE4-B961-638B76C58048}" type="pres">
      <dgm:prSet presAssocID="{4FAFFDB6-D887-4ABC-8E9C-71C5C70248D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AF91603-2481-493C-B0D0-EF713E64021A}" type="pres">
      <dgm:prSet presAssocID="{4FAFFDB6-D887-4ABC-8E9C-71C5C70248D3}" presName="spaceRect" presStyleCnt="0"/>
      <dgm:spPr/>
    </dgm:pt>
    <dgm:pt modelId="{E944F9F8-BEB1-496D-ADAF-3EF756BF554A}" type="pres">
      <dgm:prSet presAssocID="{4FAFFDB6-D887-4ABC-8E9C-71C5C70248D3}" presName="parTx" presStyleLbl="revTx" presStyleIdx="1" presStyleCnt="6">
        <dgm:presLayoutVars>
          <dgm:chMax val="0"/>
          <dgm:chPref val="0"/>
        </dgm:presLayoutVars>
      </dgm:prSet>
      <dgm:spPr/>
    </dgm:pt>
    <dgm:pt modelId="{12489E29-1196-4C16-B237-2B533532B61E}" type="pres">
      <dgm:prSet presAssocID="{F3E618DD-6DBB-4614-8DD5-27C5C9DC3F05}" presName="sibTrans" presStyleCnt="0"/>
      <dgm:spPr/>
    </dgm:pt>
    <dgm:pt modelId="{255DCECC-2C4F-4E49-A88C-A75E4CD202EF}" type="pres">
      <dgm:prSet presAssocID="{66B736F2-BD63-4DA0-A3B7-4CCFA7F7D41A}" presName="compNode" presStyleCnt="0"/>
      <dgm:spPr/>
    </dgm:pt>
    <dgm:pt modelId="{A0B2F4D0-F221-4565-8C5C-A01A020D1F48}" type="pres">
      <dgm:prSet presAssocID="{66B736F2-BD63-4DA0-A3B7-4CCFA7F7D41A}" presName="bgRect" presStyleLbl="bgShp" presStyleIdx="2" presStyleCnt="5"/>
      <dgm:spPr/>
    </dgm:pt>
    <dgm:pt modelId="{06A3E8F9-2FE6-4DEA-8F76-091101792A6E}" type="pres">
      <dgm:prSet presAssocID="{66B736F2-BD63-4DA0-A3B7-4CCFA7F7D41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51E6805-08C2-4137-8174-DF04A2668182}" type="pres">
      <dgm:prSet presAssocID="{66B736F2-BD63-4DA0-A3B7-4CCFA7F7D41A}" presName="spaceRect" presStyleCnt="0"/>
      <dgm:spPr/>
    </dgm:pt>
    <dgm:pt modelId="{2498B8AB-7E48-4C29-B653-BC4C608F247C}" type="pres">
      <dgm:prSet presAssocID="{66B736F2-BD63-4DA0-A3B7-4CCFA7F7D41A}" presName="parTx" presStyleLbl="revTx" presStyleIdx="2" presStyleCnt="6">
        <dgm:presLayoutVars>
          <dgm:chMax val="0"/>
          <dgm:chPref val="0"/>
        </dgm:presLayoutVars>
      </dgm:prSet>
      <dgm:spPr/>
    </dgm:pt>
    <dgm:pt modelId="{9E6CE60F-2EBA-45B5-BBE0-5F98B381E46A}" type="pres">
      <dgm:prSet presAssocID="{2217A7B0-5F9D-4FC8-BB1A-21B171951794}" presName="sibTrans" presStyleCnt="0"/>
      <dgm:spPr/>
    </dgm:pt>
    <dgm:pt modelId="{8F77A6D4-64CA-40B9-B0C4-D9F7A102AC37}" type="pres">
      <dgm:prSet presAssocID="{C6A885A4-6137-4751-9AF3-7AC5A86E7173}" presName="compNode" presStyleCnt="0"/>
      <dgm:spPr/>
    </dgm:pt>
    <dgm:pt modelId="{91C40351-C691-4997-9228-707DDE89307A}" type="pres">
      <dgm:prSet presAssocID="{C6A885A4-6137-4751-9AF3-7AC5A86E7173}" presName="bgRect" presStyleLbl="bgShp" presStyleIdx="3" presStyleCnt="5"/>
      <dgm:spPr/>
    </dgm:pt>
    <dgm:pt modelId="{DD69247D-6D2A-4859-8619-5D14998E92C3}" type="pres">
      <dgm:prSet presAssocID="{C6A885A4-6137-4751-9AF3-7AC5A86E717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4F12AD5A-F1DA-46F7-8A53-5DA363DA2BAD}" type="pres">
      <dgm:prSet presAssocID="{C6A885A4-6137-4751-9AF3-7AC5A86E7173}" presName="spaceRect" presStyleCnt="0"/>
      <dgm:spPr/>
    </dgm:pt>
    <dgm:pt modelId="{4B31B752-A21E-46D4-8BB5-CAAEF33A794D}" type="pres">
      <dgm:prSet presAssocID="{C6A885A4-6137-4751-9AF3-7AC5A86E7173}" presName="parTx" presStyleLbl="revTx" presStyleIdx="3" presStyleCnt="6">
        <dgm:presLayoutVars>
          <dgm:chMax val="0"/>
          <dgm:chPref val="0"/>
        </dgm:presLayoutVars>
      </dgm:prSet>
      <dgm:spPr/>
    </dgm:pt>
    <dgm:pt modelId="{9F26C1C1-6AB3-4372-A0D9-12E72F8069F0}" type="pres">
      <dgm:prSet presAssocID="{C6A885A4-6137-4751-9AF3-7AC5A86E7173}" presName="desTx" presStyleLbl="revTx" presStyleIdx="4" presStyleCnt="6">
        <dgm:presLayoutVars/>
      </dgm:prSet>
      <dgm:spPr/>
    </dgm:pt>
    <dgm:pt modelId="{BD5CB64A-72F7-431A-AE9D-0EC07C838ACA}" type="pres">
      <dgm:prSet presAssocID="{B466A693-EF0E-48D1-8133-23E27465FF52}" presName="sibTrans" presStyleCnt="0"/>
      <dgm:spPr/>
    </dgm:pt>
    <dgm:pt modelId="{A262C12B-50F4-4C03-BA2D-AB824F956013}" type="pres">
      <dgm:prSet presAssocID="{734290A8-D90A-43ED-97EB-7753A0C3C6FD}" presName="compNode" presStyleCnt="0"/>
      <dgm:spPr/>
    </dgm:pt>
    <dgm:pt modelId="{859838C7-5CB9-481A-8AE3-E634080BEF89}" type="pres">
      <dgm:prSet presAssocID="{734290A8-D90A-43ED-97EB-7753A0C3C6FD}" presName="bgRect" presStyleLbl="bgShp" presStyleIdx="4" presStyleCnt="5"/>
      <dgm:spPr/>
    </dgm:pt>
    <dgm:pt modelId="{B3CDE08F-F156-42BF-918F-91F883F3D8DF}" type="pres">
      <dgm:prSet presAssocID="{734290A8-D90A-43ED-97EB-7753A0C3C6F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0925E5A-C624-49F3-8367-4A22946B4984}" type="pres">
      <dgm:prSet presAssocID="{734290A8-D90A-43ED-97EB-7753A0C3C6FD}" presName="spaceRect" presStyleCnt="0"/>
      <dgm:spPr/>
    </dgm:pt>
    <dgm:pt modelId="{2FC33DD4-32C6-4930-823C-BCB514FCCE39}" type="pres">
      <dgm:prSet presAssocID="{734290A8-D90A-43ED-97EB-7753A0C3C6FD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37703A01-97DB-43F2-B930-F072FD41ECB5}" srcId="{03F4F560-982F-42B2-8C17-D3D791AEDC5E}" destId="{4FAFFDB6-D887-4ABC-8E9C-71C5C70248D3}" srcOrd="1" destOrd="0" parTransId="{805DA0FB-6716-4315-B1DC-1565E665A122}" sibTransId="{F3E618DD-6DBB-4614-8DD5-27C5C9DC3F05}"/>
    <dgm:cxn modelId="{9B5EF92E-9FDF-4ADF-8210-70BD6D1B44C7}" type="presOf" srcId="{705CEFDA-107F-4235-BC41-735AE73529EB}" destId="{38C596EC-708C-43B3-9870-E66186A3DABB}" srcOrd="0" destOrd="0" presId="urn:microsoft.com/office/officeart/2018/2/layout/IconVerticalSolidList"/>
    <dgm:cxn modelId="{8555B954-E936-45D8-B0B9-C86E3B5BCC84}" srcId="{03F4F560-982F-42B2-8C17-D3D791AEDC5E}" destId="{705CEFDA-107F-4235-BC41-735AE73529EB}" srcOrd="0" destOrd="0" parTransId="{68D73D7E-ACFF-4879-BCC8-E829A62AFB29}" sibTransId="{F8C40928-3CEF-4194-B471-DD4B8439200B}"/>
    <dgm:cxn modelId="{3F61A467-E359-4C7A-9BFF-6852A84B54E2}" type="presOf" srcId="{734290A8-D90A-43ED-97EB-7753A0C3C6FD}" destId="{2FC33DD4-32C6-4930-823C-BCB514FCCE39}" srcOrd="0" destOrd="0" presId="urn:microsoft.com/office/officeart/2018/2/layout/IconVerticalSolidList"/>
    <dgm:cxn modelId="{D9D7256E-E6DF-4E5F-A342-EB9985D1A3ED}" type="presOf" srcId="{66B736F2-BD63-4DA0-A3B7-4CCFA7F7D41A}" destId="{2498B8AB-7E48-4C29-B653-BC4C608F247C}" srcOrd="0" destOrd="0" presId="urn:microsoft.com/office/officeart/2018/2/layout/IconVerticalSolidList"/>
    <dgm:cxn modelId="{0D3D7491-F3E4-4601-9CBF-AC1D1EE03318}" type="presOf" srcId="{B159AB64-785D-4535-ADC0-3BFF34164FDC}" destId="{9F26C1C1-6AB3-4372-A0D9-12E72F8069F0}" srcOrd="0" destOrd="0" presId="urn:microsoft.com/office/officeart/2018/2/layout/IconVerticalSolidList"/>
    <dgm:cxn modelId="{B999509B-0E6E-40DA-9775-03A76E7B08F0}" type="presOf" srcId="{4FAFFDB6-D887-4ABC-8E9C-71C5C70248D3}" destId="{E944F9F8-BEB1-496D-ADAF-3EF756BF554A}" srcOrd="0" destOrd="0" presId="urn:microsoft.com/office/officeart/2018/2/layout/IconVerticalSolidList"/>
    <dgm:cxn modelId="{3DEAEAA2-262F-43A1-926B-E019605A847E}" type="presOf" srcId="{C6A885A4-6137-4751-9AF3-7AC5A86E7173}" destId="{4B31B752-A21E-46D4-8BB5-CAAEF33A794D}" srcOrd="0" destOrd="0" presId="urn:microsoft.com/office/officeart/2018/2/layout/IconVerticalSolidList"/>
    <dgm:cxn modelId="{8E6C96AE-00E1-422D-BE8D-4CDABBE1EBAB}" srcId="{C6A885A4-6137-4751-9AF3-7AC5A86E7173}" destId="{B159AB64-785D-4535-ADC0-3BFF34164FDC}" srcOrd="0" destOrd="0" parTransId="{7D9182C7-36AA-475F-A282-77ED8667D75E}" sibTransId="{F0338565-9883-45C7-A4DD-CB9BF0E4A954}"/>
    <dgm:cxn modelId="{CB9EDBAF-FF81-4C1C-97CF-9EF0553C6271}" srcId="{03F4F560-982F-42B2-8C17-D3D791AEDC5E}" destId="{734290A8-D90A-43ED-97EB-7753A0C3C6FD}" srcOrd="4" destOrd="0" parTransId="{74203B0E-DBCB-4243-B9BD-EA01C6A80749}" sibTransId="{FE4DBF21-5F53-4A02-AEF2-584855A71825}"/>
    <dgm:cxn modelId="{847C23BF-2323-4D2B-94C5-68E880CCF031}" type="presOf" srcId="{03F4F560-982F-42B2-8C17-D3D791AEDC5E}" destId="{849F3BF2-D2DA-4BAF-A41B-71EA34B2DC9F}" srcOrd="0" destOrd="0" presId="urn:microsoft.com/office/officeart/2018/2/layout/IconVerticalSolidList"/>
    <dgm:cxn modelId="{E178C1D5-8021-4347-98D5-533DCB958C49}" srcId="{03F4F560-982F-42B2-8C17-D3D791AEDC5E}" destId="{C6A885A4-6137-4751-9AF3-7AC5A86E7173}" srcOrd="3" destOrd="0" parTransId="{A79276D1-9272-4481-903E-2DFF3C61B8BF}" sibTransId="{B466A693-EF0E-48D1-8133-23E27465FF52}"/>
    <dgm:cxn modelId="{18C699E2-2706-4852-8572-12016B5CB5E2}" srcId="{03F4F560-982F-42B2-8C17-D3D791AEDC5E}" destId="{66B736F2-BD63-4DA0-A3B7-4CCFA7F7D41A}" srcOrd="2" destOrd="0" parTransId="{5FD8D3F9-1D1B-4E98-B5B6-5123F1AD5FFD}" sibTransId="{2217A7B0-5F9D-4FC8-BB1A-21B171951794}"/>
    <dgm:cxn modelId="{24E92BA3-296F-4AE0-A211-7B2CC9122492}" type="presParOf" srcId="{849F3BF2-D2DA-4BAF-A41B-71EA34B2DC9F}" destId="{CB94876C-58C3-4706-8EAD-D25B865534B8}" srcOrd="0" destOrd="0" presId="urn:microsoft.com/office/officeart/2018/2/layout/IconVerticalSolidList"/>
    <dgm:cxn modelId="{C271D283-903E-4BFF-84A4-C5FEC61187FA}" type="presParOf" srcId="{CB94876C-58C3-4706-8EAD-D25B865534B8}" destId="{111D7D30-1958-4EB2-9469-077B6FCEFC57}" srcOrd="0" destOrd="0" presId="urn:microsoft.com/office/officeart/2018/2/layout/IconVerticalSolidList"/>
    <dgm:cxn modelId="{E3BE3E6D-B9AF-4241-A653-440C2AF7BA79}" type="presParOf" srcId="{CB94876C-58C3-4706-8EAD-D25B865534B8}" destId="{9638E689-BD22-4CAC-827A-65CA515DAB76}" srcOrd="1" destOrd="0" presId="urn:microsoft.com/office/officeart/2018/2/layout/IconVerticalSolidList"/>
    <dgm:cxn modelId="{A5A63A52-2D26-496E-876C-FF2E9DD1CE10}" type="presParOf" srcId="{CB94876C-58C3-4706-8EAD-D25B865534B8}" destId="{5EAFB8F8-E870-443F-944C-F60D0EEDD0D7}" srcOrd="2" destOrd="0" presId="urn:microsoft.com/office/officeart/2018/2/layout/IconVerticalSolidList"/>
    <dgm:cxn modelId="{E170CB55-C0AD-4521-B2CF-B07A12DDC450}" type="presParOf" srcId="{CB94876C-58C3-4706-8EAD-D25B865534B8}" destId="{38C596EC-708C-43B3-9870-E66186A3DABB}" srcOrd="3" destOrd="0" presId="urn:microsoft.com/office/officeart/2018/2/layout/IconVerticalSolidList"/>
    <dgm:cxn modelId="{B618A3C5-13AE-409D-9F98-AC6B4DA2A126}" type="presParOf" srcId="{849F3BF2-D2DA-4BAF-A41B-71EA34B2DC9F}" destId="{C50700F5-EC8D-4E78-AFD2-CE03DEA52DBD}" srcOrd="1" destOrd="0" presId="urn:microsoft.com/office/officeart/2018/2/layout/IconVerticalSolidList"/>
    <dgm:cxn modelId="{FA79216C-756E-4ADE-ADBC-49136FEC803A}" type="presParOf" srcId="{849F3BF2-D2DA-4BAF-A41B-71EA34B2DC9F}" destId="{E229680D-8A96-4714-84B0-EC174D5037B0}" srcOrd="2" destOrd="0" presId="urn:microsoft.com/office/officeart/2018/2/layout/IconVerticalSolidList"/>
    <dgm:cxn modelId="{36225C98-872A-4701-AD48-F52F4E425427}" type="presParOf" srcId="{E229680D-8A96-4714-84B0-EC174D5037B0}" destId="{7CCC1CEB-BADE-44AA-8A1A-0F941B739B74}" srcOrd="0" destOrd="0" presId="urn:microsoft.com/office/officeart/2018/2/layout/IconVerticalSolidList"/>
    <dgm:cxn modelId="{DF86BD78-0845-485D-B920-93E7C629532E}" type="presParOf" srcId="{E229680D-8A96-4714-84B0-EC174D5037B0}" destId="{D4E61321-05EB-4CE4-B961-638B76C58048}" srcOrd="1" destOrd="0" presId="urn:microsoft.com/office/officeart/2018/2/layout/IconVerticalSolidList"/>
    <dgm:cxn modelId="{03981573-17F4-4284-987B-6EF794BE7CB8}" type="presParOf" srcId="{E229680D-8A96-4714-84B0-EC174D5037B0}" destId="{6AF91603-2481-493C-B0D0-EF713E64021A}" srcOrd="2" destOrd="0" presId="urn:microsoft.com/office/officeart/2018/2/layout/IconVerticalSolidList"/>
    <dgm:cxn modelId="{D6A133A8-448A-407E-A4DE-64439601094E}" type="presParOf" srcId="{E229680D-8A96-4714-84B0-EC174D5037B0}" destId="{E944F9F8-BEB1-496D-ADAF-3EF756BF554A}" srcOrd="3" destOrd="0" presId="urn:microsoft.com/office/officeart/2018/2/layout/IconVerticalSolidList"/>
    <dgm:cxn modelId="{1D1071EB-0F5C-4695-AE6D-D84F83BF4E64}" type="presParOf" srcId="{849F3BF2-D2DA-4BAF-A41B-71EA34B2DC9F}" destId="{12489E29-1196-4C16-B237-2B533532B61E}" srcOrd="3" destOrd="0" presId="urn:microsoft.com/office/officeart/2018/2/layout/IconVerticalSolidList"/>
    <dgm:cxn modelId="{A2ADB6B0-39F0-4F84-B084-7C70DC0881BC}" type="presParOf" srcId="{849F3BF2-D2DA-4BAF-A41B-71EA34B2DC9F}" destId="{255DCECC-2C4F-4E49-A88C-A75E4CD202EF}" srcOrd="4" destOrd="0" presId="urn:microsoft.com/office/officeart/2018/2/layout/IconVerticalSolidList"/>
    <dgm:cxn modelId="{ABDF72A5-E9C5-4D51-9518-7D53391DACAD}" type="presParOf" srcId="{255DCECC-2C4F-4E49-A88C-A75E4CD202EF}" destId="{A0B2F4D0-F221-4565-8C5C-A01A020D1F48}" srcOrd="0" destOrd="0" presId="urn:microsoft.com/office/officeart/2018/2/layout/IconVerticalSolidList"/>
    <dgm:cxn modelId="{C7946BE5-6372-44DD-A3B2-F941EDFE01A4}" type="presParOf" srcId="{255DCECC-2C4F-4E49-A88C-A75E4CD202EF}" destId="{06A3E8F9-2FE6-4DEA-8F76-091101792A6E}" srcOrd="1" destOrd="0" presId="urn:microsoft.com/office/officeart/2018/2/layout/IconVerticalSolidList"/>
    <dgm:cxn modelId="{71C67186-FDCC-434F-981D-90524CEBF40E}" type="presParOf" srcId="{255DCECC-2C4F-4E49-A88C-A75E4CD202EF}" destId="{C51E6805-08C2-4137-8174-DF04A2668182}" srcOrd="2" destOrd="0" presId="urn:microsoft.com/office/officeart/2018/2/layout/IconVerticalSolidList"/>
    <dgm:cxn modelId="{67C09553-40D2-44F4-A75D-A1819BCFA6F7}" type="presParOf" srcId="{255DCECC-2C4F-4E49-A88C-A75E4CD202EF}" destId="{2498B8AB-7E48-4C29-B653-BC4C608F247C}" srcOrd="3" destOrd="0" presId="urn:microsoft.com/office/officeart/2018/2/layout/IconVerticalSolidList"/>
    <dgm:cxn modelId="{EA47F27A-DB09-4502-A23E-342E6C08B38D}" type="presParOf" srcId="{849F3BF2-D2DA-4BAF-A41B-71EA34B2DC9F}" destId="{9E6CE60F-2EBA-45B5-BBE0-5F98B381E46A}" srcOrd="5" destOrd="0" presId="urn:microsoft.com/office/officeart/2018/2/layout/IconVerticalSolidList"/>
    <dgm:cxn modelId="{B5D7B195-25F1-420F-BC37-D095E5E5025E}" type="presParOf" srcId="{849F3BF2-D2DA-4BAF-A41B-71EA34B2DC9F}" destId="{8F77A6D4-64CA-40B9-B0C4-D9F7A102AC37}" srcOrd="6" destOrd="0" presId="urn:microsoft.com/office/officeart/2018/2/layout/IconVerticalSolidList"/>
    <dgm:cxn modelId="{8753C190-192E-47E2-97E0-94FADE95A07C}" type="presParOf" srcId="{8F77A6D4-64CA-40B9-B0C4-D9F7A102AC37}" destId="{91C40351-C691-4997-9228-707DDE89307A}" srcOrd="0" destOrd="0" presId="urn:microsoft.com/office/officeart/2018/2/layout/IconVerticalSolidList"/>
    <dgm:cxn modelId="{A1E47705-FB3D-4BCA-B7D9-C75EC81615E8}" type="presParOf" srcId="{8F77A6D4-64CA-40B9-B0C4-D9F7A102AC37}" destId="{DD69247D-6D2A-4859-8619-5D14998E92C3}" srcOrd="1" destOrd="0" presId="urn:microsoft.com/office/officeart/2018/2/layout/IconVerticalSolidList"/>
    <dgm:cxn modelId="{A87E4941-C047-4B52-9547-1B40260E5EFA}" type="presParOf" srcId="{8F77A6D4-64CA-40B9-B0C4-D9F7A102AC37}" destId="{4F12AD5A-F1DA-46F7-8A53-5DA363DA2BAD}" srcOrd="2" destOrd="0" presId="urn:microsoft.com/office/officeart/2018/2/layout/IconVerticalSolidList"/>
    <dgm:cxn modelId="{30B37B96-6D2E-4688-B869-C07E419A290E}" type="presParOf" srcId="{8F77A6D4-64CA-40B9-B0C4-D9F7A102AC37}" destId="{4B31B752-A21E-46D4-8BB5-CAAEF33A794D}" srcOrd="3" destOrd="0" presId="urn:microsoft.com/office/officeart/2018/2/layout/IconVerticalSolidList"/>
    <dgm:cxn modelId="{BFEF36B2-A8EF-4434-93A2-C0AE06EE4079}" type="presParOf" srcId="{8F77A6D4-64CA-40B9-B0C4-D9F7A102AC37}" destId="{9F26C1C1-6AB3-4372-A0D9-12E72F8069F0}" srcOrd="4" destOrd="0" presId="urn:microsoft.com/office/officeart/2018/2/layout/IconVerticalSolidList"/>
    <dgm:cxn modelId="{4B03B23E-DB6F-47B7-BC3F-9B0262D03C3D}" type="presParOf" srcId="{849F3BF2-D2DA-4BAF-A41B-71EA34B2DC9F}" destId="{BD5CB64A-72F7-431A-AE9D-0EC07C838ACA}" srcOrd="7" destOrd="0" presId="urn:microsoft.com/office/officeart/2018/2/layout/IconVerticalSolidList"/>
    <dgm:cxn modelId="{391B838E-DA1F-4506-AB63-8BAA36078636}" type="presParOf" srcId="{849F3BF2-D2DA-4BAF-A41B-71EA34B2DC9F}" destId="{A262C12B-50F4-4C03-BA2D-AB824F956013}" srcOrd="8" destOrd="0" presId="urn:microsoft.com/office/officeart/2018/2/layout/IconVerticalSolidList"/>
    <dgm:cxn modelId="{56B5F33A-1369-4872-B171-CB5AC51510FA}" type="presParOf" srcId="{A262C12B-50F4-4C03-BA2D-AB824F956013}" destId="{859838C7-5CB9-481A-8AE3-E634080BEF89}" srcOrd="0" destOrd="0" presId="urn:microsoft.com/office/officeart/2018/2/layout/IconVerticalSolidList"/>
    <dgm:cxn modelId="{D78DADFA-4C73-4D4A-A59A-6C0C4295E9C8}" type="presParOf" srcId="{A262C12B-50F4-4C03-BA2D-AB824F956013}" destId="{B3CDE08F-F156-42BF-918F-91F883F3D8DF}" srcOrd="1" destOrd="0" presId="urn:microsoft.com/office/officeart/2018/2/layout/IconVerticalSolidList"/>
    <dgm:cxn modelId="{AECDBB07-B1B7-4F82-93A8-5D0D7E6DB894}" type="presParOf" srcId="{A262C12B-50F4-4C03-BA2D-AB824F956013}" destId="{50925E5A-C624-49F3-8367-4A22946B4984}" srcOrd="2" destOrd="0" presId="urn:microsoft.com/office/officeart/2018/2/layout/IconVerticalSolidList"/>
    <dgm:cxn modelId="{047CC478-89E6-43D9-A2F4-CC4662E29F37}" type="presParOf" srcId="{A262C12B-50F4-4C03-BA2D-AB824F956013}" destId="{2FC33DD4-32C6-4930-823C-BCB514FCCE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C0DA51-38F4-F748-9D46-3D6C3D5D3A67}" type="doc">
      <dgm:prSet loTypeId="urn:microsoft.com/office/officeart/2008/layout/VerticalCurvedList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99580EB-82C5-9940-A9D7-3F6B9B83B046}">
      <dgm:prSet phldrT="[Text]" custT="1"/>
      <dgm:spPr/>
      <dgm:t>
        <a:bodyPr/>
        <a:lstStyle/>
        <a:p>
          <a:r>
            <a:rPr lang="en-US" sz="2400" dirty="0">
              <a:latin typeface="Century Gothic" panose="020B0502020202020204" pitchFamily="34" charset="0"/>
            </a:rPr>
            <a:t>Return on advertising (ROA)</a:t>
          </a:r>
        </a:p>
      </dgm:t>
    </dgm:pt>
    <dgm:pt modelId="{9F03B0DE-884E-214E-A9ED-66F9F25E0DAA}" type="parTrans" cxnId="{61E19E4C-0A1D-1B49-A6F3-997A27884371}">
      <dgm:prSet/>
      <dgm:spPr/>
      <dgm:t>
        <a:bodyPr/>
        <a:lstStyle/>
        <a:p>
          <a:endParaRPr lang="en-US"/>
        </a:p>
      </dgm:t>
    </dgm:pt>
    <dgm:pt modelId="{201CA6D6-3D9E-304A-BCD7-F222B983D8B5}" type="sibTrans" cxnId="{61E19E4C-0A1D-1B49-A6F3-997A27884371}">
      <dgm:prSet/>
      <dgm:spPr/>
      <dgm:t>
        <a:bodyPr/>
        <a:lstStyle/>
        <a:p>
          <a:endParaRPr lang="en-US"/>
        </a:p>
      </dgm:t>
    </dgm:pt>
    <dgm:pt modelId="{EB4BEDD9-C1FD-9045-83B2-63F37C4314A1}">
      <dgm:prSet phldrT="[Text]" custT="1"/>
      <dgm:spPr/>
      <dgm:t>
        <a:bodyPr/>
        <a:lstStyle/>
        <a:p>
          <a:r>
            <a:rPr lang="en-US" sz="2400" dirty="0">
              <a:latin typeface="Century Gothic" panose="020B0502020202020204" pitchFamily="34" charset="0"/>
            </a:rPr>
            <a:t>Conversion Rate</a:t>
          </a:r>
        </a:p>
      </dgm:t>
    </dgm:pt>
    <dgm:pt modelId="{1279EE2A-2F5E-424A-96ED-536BA3D68E1D}" type="parTrans" cxnId="{FB2C793A-AC35-BD43-9042-6858CF6868F8}">
      <dgm:prSet/>
      <dgm:spPr/>
      <dgm:t>
        <a:bodyPr/>
        <a:lstStyle/>
        <a:p>
          <a:endParaRPr lang="en-US"/>
        </a:p>
      </dgm:t>
    </dgm:pt>
    <dgm:pt modelId="{AB3DA72F-5502-2E40-AAD6-4219AA03F123}" type="sibTrans" cxnId="{FB2C793A-AC35-BD43-9042-6858CF6868F8}">
      <dgm:prSet/>
      <dgm:spPr/>
      <dgm:t>
        <a:bodyPr/>
        <a:lstStyle/>
        <a:p>
          <a:endParaRPr lang="en-US"/>
        </a:p>
      </dgm:t>
    </dgm:pt>
    <dgm:pt modelId="{4926D440-B0A3-C342-8CC5-5D830403DC0E}">
      <dgm:prSet phldrT="[Text]" custT="1"/>
      <dgm:spPr/>
      <dgm:t>
        <a:bodyPr/>
        <a:lstStyle/>
        <a:p>
          <a:r>
            <a:rPr lang="en-US" sz="2400" dirty="0">
              <a:latin typeface="Century Gothic" panose="020B0502020202020204" pitchFamily="34" charset="0"/>
            </a:rPr>
            <a:t>Revenue per Booking</a:t>
          </a:r>
        </a:p>
      </dgm:t>
    </dgm:pt>
    <dgm:pt modelId="{153362B9-16D7-E84E-8C1A-5B1076D9CE60}" type="parTrans" cxnId="{6174FF0B-68D7-9F43-B63B-993690DCFDA9}">
      <dgm:prSet/>
      <dgm:spPr/>
      <dgm:t>
        <a:bodyPr/>
        <a:lstStyle/>
        <a:p>
          <a:endParaRPr lang="en-US"/>
        </a:p>
      </dgm:t>
    </dgm:pt>
    <dgm:pt modelId="{467AD504-0D2E-6940-871B-21B57A677B67}" type="sibTrans" cxnId="{6174FF0B-68D7-9F43-B63B-993690DCFDA9}">
      <dgm:prSet/>
      <dgm:spPr/>
      <dgm:t>
        <a:bodyPr/>
        <a:lstStyle/>
        <a:p>
          <a:endParaRPr lang="en-US"/>
        </a:p>
      </dgm:t>
    </dgm:pt>
    <dgm:pt modelId="{EE808BB0-5694-8144-B518-44A292387B54}">
      <dgm:prSet custT="1"/>
      <dgm:spPr/>
      <dgm:t>
        <a:bodyPr/>
        <a:lstStyle/>
        <a:p>
          <a:r>
            <a:rPr lang="en-US" sz="2400" dirty="0">
              <a:latin typeface="Century Gothic" panose="020B0502020202020204" pitchFamily="34" charset="0"/>
            </a:rPr>
            <a:t>Cost per Click</a:t>
          </a:r>
        </a:p>
      </dgm:t>
    </dgm:pt>
    <dgm:pt modelId="{55C8D968-3CAC-A742-8D28-67524B6E8FFF}" type="parTrans" cxnId="{B139C33B-CCA2-3D40-9805-3E415B311199}">
      <dgm:prSet/>
      <dgm:spPr/>
      <dgm:t>
        <a:bodyPr/>
        <a:lstStyle/>
        <a:p>
          <a:endParaRPr lang="en-US"/>
        </a:p>
      </dgm:t>
    </dgm:pt>
    <dgm:pt modelId="{5B32EEC6-59FD-2E4A-8E79-3D9AB95EA4B2}" type="sibTrans" cxnId="{B139C33B-CCA2-3D40-9805-3E415B311199}">
      <dgm:prSet/>
      <dgm:spPr/>
      <dgm:t>
        <a:bodyPr/>
        <a:lstStyle/>
        <a:p>
          <a:endParaRPr lang="en-US"/>
        </a:p>
      </dgm:t>
    </dgm:pt>
    <dgm:pt modelId="{A8BD2E24-11B9-A34F-9035-A606FE8943BE}">
      <dgm:prSet custT="1"/>
      <dgm:spPr/>
      <dgm:t>
        <a:bodyPr/>
        <a:lstStyle/>
        <a:p>
          <a:r>
            <a:rPr lang="en-US" sz="2400" dirty="0">
              <a:latin typeface="Century Gothic" panose="020B0502020202020204" pitchFamily="34" charset="0"/>
            </a:rPr>
            <a:t>Probability of booking</a:t>
          </a:r>
        </a:p>
      </dgm:t>
    </dgm:pt>
    <dgm:pt modelId="{8CFAE439-EA11-8448-9594-3DDE23AE92FB}" type="parTrans" cxnId="{52BA5304-1C9E-1D40-92A2-AAADF18169CE}">
      <dgm:prSet/>
      <dgm:spPr/>
      <dgm:t>
        <a:bodyPr/>
        <a:lstStyle/>
        <a:p>
          <a:endParaRPr lang="en-US"/>
        </a:p>
      </dgm:t>
    </dgm:pt>
    <dgm:pt modelId="{AFCE6E24-E649-7347-AE7A-56FDCD9EB722}" type="sibTrans" cxnId="{52BA5304-1C9E-1D40-92A2-AAADF18169CE}">
      <dgm:prSet/>
      <dgm:spPr/>
      <dgm:t>
        <a:bodyPr/>
        <a:lstStyle/>
        <a:p>
          <a:endParaRPr lang="en-US"/>
        </a:p>
      </dgm:t>
    </dgm:pt>
    <dgm:pt modelId="{6B91F51B-A949-8E4D-9017-092851E48D55}" type="pres">
      <dgm:prSet presAssocID="{EFC0DA51-38F4-F748-9D46-3D6C3D5D3A67}" presName="Name0" presStyleCnt="0">
        <dgm:presLayoutVars>
          <dgm:chMax val="7"/>
          <dgm:chPref val="7"/>
          <dgm:dir/>
        </dgm:presLayoutVars>
      </dgm:prSet>
      <dgm:spPr/>
    </dgm:pt>
    <dgm:pt modelId="{2C0BB8EB-BE9C-E446-B47B-6E3F63D2C36F}" type="pres">
      <dgm:prSet presAssocID="{EFC0DA51-38F4-F748-9D46-3D6C3D5D3A67}" presName="Name1" presStyleCnt="0"/>
      <dgm:spPr/>
    </dgm:pt>
    <dgm:pt modelId="{1FE5A4B0-6937-DD46-BC0D-2ED3555B3DCB}" type="pres">
      <dgm:prSet presAssocID="{EFC0DA51-38F4-F748-9D46-3D6C3D5D3A67}" presName="cycle" presStyleCnt="0"/>
      <dgm:spPr/>
    </dgm:pt>
    <dgm:pt modelId="{427776B2-B113-8249-B7CF-338BFD8A0C34}" type="pres">
      <dgm:prSet presAssocID="{EFC0DA51-38F4-F748-9D46-3D6C3D5D3A67}" presName="srcNode" presStyleLbl="node1" presStyleIdx="0" presStyleCnt="5"/>
      <dgm:spPr/>
    </dgm:pt>
    <dgm:pt modelId="{4187E858-F5C2-6B48-903B-B196522A6C19}" type="pres">
      <dgm:prSet presAssocID="{EFC0DA51-38F4-F748-9D46-3D6C3D5D3A67}" presName="conn" presStyleLbl="parChTrans1D2" presStyleIdx="0" presStyleCnt="1"/>
      <dgm:spPr/>
    </dgm:pt>
    <dgm:pt modelId="{9700089A-005E-8544-95CE-E913B6FBB663}" type="pres">
      <dgm:prSet presAssocID="{EFC0DA51-38F4-F748-9D46-3D6C3D5D3A67}" presName="extraNode" presStyleLbl="node1" presStyleIdx="0" presStyleCnt="5"/>
      <dgm:spPr/>
    </dgm:pt>
    <dgm:pt modelId="{D1C5E709-71FD-C24C-BE64-B5557FDA8050}" type="pres">
      <dgm:prSet presAssocID="{EFC0DA51-38F4-F748-9D46-3D6C3D5D3A67}" presName="dstNode" presStyleLbl="node1" presStyleIdx="0" presStyleCnt="5"/>
      <dgm:spPr/>
    </dgm:pt>
    <dgm:pt modelId="{90D6C617-FEC0-CF4C-904A-98C60F621817}" type="pres">
      <dgm:prSet presAssocID="{699580EB-82C5-9940-A9D7-3F6B9B83B046}" presName="text_1" presStyleLbl="node1" presStyleIdx="0" presStyleCnt="5">
        <dgm:presLayoutVars>
          <dgm:bulletEnabled val="1"/>
        </dgm:presLayoutVars>
      </dgm:prSet>
      <dgm:spPr/>
    </dgm:pt>
    <dgm:pt modelId="{7D2B214F-530B-CE48-9787-F4CBEA53EE12}" type="pres">
      <dgm:prSet presAssocID="{699580EB-82C5-9940-A9D7-3F6B9B83B046}" presName="accent_1" presStyleCnt="0"/>
      <dgm:spPr/>
    </dgm:pt>
    <dgm:pt modelId="{2213C67E-A0CB-DB4A-9AB3-8BE1A13795F2}" type="pres">
      <dgm:prSet presAssocID="{699580EB-82C5-9940-A9D7-3F6B9B83B046}" presName="accentRepeatNode" presStyleLbl="solidFgAcc1" presStyleIdx="0" presStyleCnt="5"/>
      <dgm:spPr/>
    </dgm:pt>
    <dgm:pt modelId="{2698A6D1-3A2A-1A42-940B-9BFF003B45CF}" type="pres">
      <dgm:prSet presAssocID="{EB4BEDD9-C1FD-9045-83B2-63F37C4314A1}" presName="text_2" presStyleLbl="node1" presStyleIdx="1" presStyleCnt="5">
        <dgm:presLayoutVars>
          <dgm:bulletEnabled val="1"/>
        </dgm:presLayoutVars>
      </dgm:prSet>
      <dgm:spPr/>
    </dgm:pt>
    <dgm:pt modelId="{A40AFA59-A581-B74E-A847-C131C632ADF9}" type="pres">
      <dgm:prSet presAssocID="{EB4BEDD9-C1FD-9045-83B2-63F37C4314A1}" presName="accent_2" presStyleCnt="0"/>
      <dgm:spPr/>
    </dgm:pt>
    <dgm:pt modelId="{BFFE2CFC-4BC4-044A-9320-4A810D7467D3}" type="pres">
      <dgm:prSet presAssocID="{EB4BEDD9-C1FD-9045-83B2-63F37C4314A1}" presName="accentRepeatNode" presStyleLbl="solidFgAcc1" presStyleIdx="1" presStyleCnt="5"/>
      <dgm:spPr/>
    </dgm:pt>
    <dgm:pt modelId="{66ABED49-026C-D645-8173-C086B7A20D46}" type="pres">
      <dgm:prSet presAssocID="{4926D440-B0A3-C342-8CC5-5D830403DC0E}" presName="text_3" presStyleLbl="node1" presStyleIdx="2" presStyleCnt="5">
        <dgm:presLayoutVars>
          <dgm:bulletEnabled val="1"/>
        </dgm:presLayoutVars>
      </dgm:prSet>
      <dgm:spPr/>
    </dgm:pt>
    <dgm:pt modelId="{F8E8A318-B97D-5348-8508-D41625278BC5}" type="pres">
      <dgm:prSet presAssocID="{4926D440-B0A3-C342-8CC5-5D830403DC0E}" presName="accent_3" presStyleCnt="0"/>
      <dgm:spPr/>
    </dgm:pt>
    <dgm:pt modelId="{524F28D7-A09B-254C-836A-21E66A163DA2}" type="pres">
      <dgm:prSet presAssocID="{4926D440-B0A3-C342-8CC5-5D830403DC0E}" presName="accentRepeatNode" presStyleLbl="solidFgAcc1" presStyleIdx="2" presStyleCnt="5"/>
      <dgm:spPr/>
    </dgm:pt>
    <dgm:pt modelId="{CAC89F60-9D72-E54C-84A7-4DA21B9C1844}" type="pres">
      <dgm:prSet presAssocID="{EE808BB0-5694-8144-B518-44A292387B54}" presName="text_4" presStyleLbl="node1" presStyleIdx="3" presStyleCnt="5" custLinFactNeighborX="39" custLinFactNeighborY="2747">
        <dgm:presLayoutVars>
          <dgm:bulletEnabled val="1"/>
        </dgm:presLayoutVars>
      </dgm:prSet>
      <dgm:spPr/>
    </dgm:pt>
    <dgm:pt modelId="{B8988B90-AA29-7A42-8787-575DAE966901}" type="pres">
      <dgm:prSet presAssocID="{EE808BB0-5694-8144-B518-44A292387B54}" presName="accent_4" presStyleCnt="0"/>
      <dgm:spPr/>
    </dgm:pt>
    <dgm:pt modelId="{9C2BB6DE-E832-F94A-B5D1-79B88564A0B6}" type="pres">
      <dgm:prSet presAssocID="{EE808BB0-5694-8144-B518-44A292387B54}" presName="accentRepeatNode" presStyleLbl="solidFgAcc1" presStyleIdx="3" presStyleCnt="5"/>
      <dgm:spPr/>
    </dgm:pt>
    <dgm:pt modelId="{757CD8F1-DBAC-454F-9096-054968F1BC8F}" type="pres">
      <dgm:prSet presAssocID="{A8BD2E24-11B9-A34F-9035-A606FE8943BE}" presName="text_5" presStyleLbl="node1" presStyleIdx="4" presStyleCnt="5">
        <dgm:presLayoutVars>
          <dgm:bulletEnabled val="1"/>
        </dgm:presLayoutVars>
      </dgm:prSet>
      <dgm:spPr/>
    </dgm:pt>
    <dgm:pt modelId="{F381A60A-88F6-DB41-9DB8-11C78CBC46A8}" type="pres">
      <dgm:prSet presAssocID="{A8BD2E24-11B9-A34F-9035-A606FE8943BE}" presName="accent_5" presStyleCnt="0"/>
      <dgm:spPr/>
    </dgm:pt>
    <dgm:pt modelId="{2DBEE12E-FBBC-334D-A435-D2E0AA3CBD33}" type="pres">
      <dgm:prSet presAssocID="{A8BD2E24-11B9-A34F-9035-A606FE8943BE}" presName="accentRepeatNode" presStyleLbl="solidFgAcc1" presStyleIdx="4" presStyleCnt="5"/>
      <dgm:spPr/>
    </dgm:pt>
  </dgm:ptLst>
  <dgm:cxnLst>
    <dgm:cxn modelId="{52BA5304-1C9E-1D40-92A2-AAADF18169CE}" srcId="{EFC0DA51-38F4-F748-9D46-3D6C3D5D3A67}" destId="{A8BD2E24-11B9-A34F-9035-A606FE8943BE}" srcOrd="4" destOrd="0" parTransId="{8CFAE439-EA11-8448-9594-3DDE23AE92FB}" sibTransId="{AFCE6E24-E649-7347-AE7A-56FDCD9EB722}"/>
    <dgm:cxn modelId="{6174FF0B-68D7-9F43-B63B-993690DCFDA9}" srcId="{EFC0DA51-38F4-F748-9D46-3D6C3D5D3A67}" destId="{4926D440-B0A3-C342-8CC5-5D830403DC0E}" srcOrd="2" destOrd="0" parTransId="{153362B9-16D7-E84E-8C1A-5B1076D9CE60}" sibTransId="{467AD504-0D2E-6940-871B-21B57A677B67}"/>
    <dgm:cxn modelId="{FB2C793A-AC35-BD43-9042-6858CF6868F8}" srcId="{EFC0DA51-38F4-F748-9D46-3D6C3D5D3A67}" destId="{EB4BEDD9-C1FD-9045-83B2-63F37C4314A1}" srcOrd="1" destOrd="0" parTransId="{1279EE2A-2F5E-424A-96ED-536BA3D68E1D}" sibTransId="{AB3DA72F-5502-2E40-AAD6-4219AA03F123}"/>
    <dgm:cxn modelId="{B139C33B-CCA2-3D40-9805-3E415B311199}" srcId="{EFC0DA51-38F4-F748-9D46-3D6C3D5D3A67}" destId="{EE808BB0-5694-8144-B518-44A292387B54}" srcOrd="3" destOrd="0" parTransId="{55C8D968-3CAC-A742-8D28-67524B6E8FFF}" sibTransId="{5B32EEC6-59FD-2E4A-8E79-3D9AB95EA4B2}"/>
    <dgm:cxn modelId="{61E19E4C-0A1D-1B49-A6F3-997A27884371}" srcId="{EFC0DA51-38F4-F748-9D46-3D6C3D5D3A67}" destId="{699580EB-82C5-9940-A9D7-3F6B9B83B046}" srcOrd="0" destOrd="0" parTransId="{9F03B0DE-884E-214E-A9ED-66F9F25E0DAA}" sibTransId="{201CA6D6-3D9E-304A-BCD7-F222B983D8B5}"/>
    <dgm:cxn modelId="{C8752198-7A49-A248-A7EA-72831A5D1132}" type="presOf" srcId="{A8BD2E24-11B9-A34F-9035-A606FE8943BE}" destId="{757CD8F1-DBAC-454F-9096-054968F1BC8F}" srcOrd="0" destOrd="0" presId="urn:microsoft.com/office/officeart/2008/layout/VerticalCurvedList"/>
    <dgm:cxn modelId="{601B28A9-44F3-B540-A8FD-C8802838EDE8}" type="presOf" srcId="{699580EB-82C5-9940-A9D7-3F6B9B83B046}" destId="{90D6C617-FEC0-CF4C-904A-98C60F621817}" srcOrd="0" destOrd="0" presId="urn:microsoft.com/office/officeart/2008/layout/VerticalCurvedList"/>
    <dgm:cxn modelId="{95B72BC9-2CF4-6746-88F9-1EAEAA85C123}" type="presOf" srcId="{EE808BB0-5694-8144-B518-44A292387B54}" destId="{CAC89F60-9D72-E54C-84A7-4DA21B9C1844}" srcOrd="0" destOrd="0" presId="urn:microsoft.com/office/officeart/2008/layout/VerticalCurvedList"/>
    <dgm:cxn modelId="{70DC69C9-33C3-C348-9320-AD9377486B45}" type="presOf" srcId="{4926D440-B0A3-C342-8CC5-5D830403DC0E}" destId="{66ABED49-026C-D645-8173-C086B7A20D46}" srcOrd="0" destOrd="0" presId="urn:microsoft.com/office/officeart/2008/layout/VerticalCurvedList"/>
    <dgm:cxn modelId="{F017A4E5-C3DB-0943-8CD4-0C9C5D103F9F}" type="presOf" srcId="{EB4BEDD9-C1FD-9045-83B2-63F37C4314A1}" destId="{2698A6D1-3A2A-1A42-940B-9BFF003B45CF}" srcOrd="0" destOrd="0" presId="urn:microsoft.com/office/officeart/2008/layout/VerticalCurvedList"/>
    <dgm:cxn modelId="{F65513F4-C839-F14C-B77C-EC0554B5F017}" type="presOf" srcId="{EFC0DA51-38F4-F748-9D46-3D6C3D5D3A67}" destId="{6B91F51B-A949-8E4D-9017-092851E48D55}" srcOrd="0" destOrd="0" presId="urn:microsoft.com/office/officeart/2008/layout/VerticalCurvedList"/>
    <dgm:cxn modelId="{B1FEFAFF-82AF-004F-96F4-44A29F954595}" type="presOf" srcId="{201CA6D6-3D9E-304A-BCD7-F222B983D8B5}" destId="{4187E858-F5C2-6B48-903B-B196522A6C19}" srcOrd="0" destOrd="0" presId="urn:microsoft.com/office/officeart/2008/layout/VerticalCurvedList"/>
    <dgm:cxn modelId="{7373B142-D44A-2B47-B77D-EA07B56953A3}" type="presParOf" srcId="{6B91F51B-A949-8E4D-9017-092851E48D55}" destId="{2C0BB8EB-BE9C-E446-B47B-6E3F63D2C36F}" srcOrd="0" destOrd="0" presId="urn:microsoft.com/office/officeart/2008/layout/VerticalCurvedList"/>
    <dgm:cxn modelId="{F277E682-F1CF-0544-8544-4CECBEEA95D9}" type="presParOf" srcId="{2C0BB8EB-BE9C-E446-B47B-6E3F63D2C36F}" destId="{1FE5A4B0-6937-DD46-BC0D-2ED3555B3DCB}" srcOrd="0" destOrd="0" presId="urn:microsoft.com/office/officeart/2008/layout/VerticalCurvedList"/>
    <dgm:cxn modelId="{B8B77D4B-76C0-C24E-877D-F9680BCD0952}" type="presParOf" srcId="{1FE5A4B0-6937-DD46-BC0D-2ED3555B3DCB}" destId="{427776B2-B113-8249-B7CF-338BFD8A0C34}" srcOrd="0" destOrd="0" presId="urn:microsoft.com/office/officeart/2008/layout/VerticalCurvedList"/>
    <dgm:cxn modelId="{EB6A6BB8-8183-3745-A71C-D1CECC4DFB69}" type="presParOf" srcId="{1FE5A4B0-6937-DD46-BC0D-2ED3555B3DCB}" destId="{4187E858-F5C2-6B48-903B-B196522A6C19}" srcOrd="1" destOrd="0" presId="urn:microsoft.com/office/officeart/2008/layout/VerticalCurvedList"/>
    <dgm:cxn modelId="{65B92DD8-A1AE-4C4F-9153-EA396B030DD9}" type="presParOf" srcId="{1FE5A4B0-6937-DD46-BC0D-2ED3555B3DCB}" destId="{9700089A-005E-8544-95CE-E913B6FBB663}" srcOrd="2" destOrd="0" presId="urn:microsoft.com/office/officeart/2008/layout/VerticalCurvedList"/>
    <dgm:cxn modelId="{7FDBA70B-687E-6B4F-82A7-AA3977546D34}" type="presParOf" srcId="{1FE5A4B0-6937-DD46-BC0D-2ED3555B3DCB}" destId="{D1C5E709-71FD-C24C-BE64-B5557FDA8050}" srcOrd="3" destOrd="0" presId="urn:microsoft.com/office/officeart/2008/layout/VerticalCurvedList"/>
    <dgm:cxn modelId="{6AA5A71C-8ADA-684D-8D86-0D4F8C05C0EC}" type="presParOf" srcId="{2C0BB8EB-BE9C-E446-B47B-6E3F63D2C36F}" destId="{90D6C617-FEC0-CF4C-904A-98C60F621817}" srcOrd="1" destOrd="0" presId="urn:microsoft.com/office/officeart/2008/layout/VerticalCurvedList"/>
    <dgm:cxn modelId="{E8C7568F-1E75-6F47-800C-0630B4DB1874}" type="presParOf" srcId="{2C0BB8EB-BE9C-E446-B47B-6E3F63D2C36F}" destId="{7D2B214F-530B-CE48-9787-F4CBEA53EE12}" srcOrd="2" destOrd="0" presId="urn:microsoft.com/office/officeart/2008/layout/VerticalCurvedList"/>
    <dgm:cxn modelId="{5D869302-5CBA-3C4A-B6A1-2CD7CEB43C09}" type="presParOf" srcId="{7D2B214F-530B-CE48-9787-F4CBEA53EE12}" destId="{2213C67E-A0CB-DB4A-9AB3-8BE1A13795F2}" srcOrd="0" destOrd="0" presId="urn:microsoft.com/office/officeart/2008/layout/VerticalCurvedList"/>
    <dgm:cxn modelId="{5A9C7220-DF1F-C94D-8EFB-7CFE96011816}" type="presParOf" srcId="{2C0BB8EB-BE9C-E446-B47B-6E3F63D2C36F}" destId="{2698A6D1-3A2A-1A42-940B-9BFF003B45CF}" srcOrd="3" destOrd="0" presId="urn:microsoft.com/office/officeart/2008/layout/VerticalCurvedList"/>
    <dgm:cxn modelId="{464DD575-EE0D-F441-940D-1EB74966B40D}" type="presParOf" srcId="{2C0BB8EB-BE9C-E446-B47B-6E3F63D2C36F}" destId="{A40AFA59-A581-B74E-A847-C131C632ADF9}" srcOrd="4" destOrd="0" presId="urn:microsoft.com/office/officeart/2008/layout/VerticalCurvedList"/>
    <dgm:cxn modelId="{6C2F843D-7864-7F4E-BA24-12EFAE6BCA85}" type="presParOf" srcId="{A40AFA59-A581-B74E-A847-C131C632ADF9}" destId="{BFFE2CFC-4BC4-044A-9320-4A810D7467D3}" srcOrd="0" destOrd="0" presId="urn:microsoft.com/office/officeart/2008/layout/VerticalCurvedList"/>
    <dgm:cxn modelId="{14AE9DB8-21C8-2748-8172-226B84C4A22E}" type="presParOf" srcId="{2C0BB8EB-BE9C-E446-B47B-6E3F63D2C36F}" destId="{66ABED49-026C-D645-8173-C086B7A20D46}" srcOrd="5" destOrd="0" presId="urn:microsoft.com/office/officeart/2008/layout/VerticalCurvedList"/>
    <dgm:cxn modelId="{BAFAAD95-3A29-D642-AD86-05A1BD9720AE}" type="presParOf" srcId="{2C0BB8EB-BE9C-E446-B47B-6E3F63D2C36F}" destId="{F8E8A318-B97D-5348-8508-D41625278BC5}" srcOrd="6" destOrd="0" presId="urn:microsoft.com/office/officeart/2008/layout/VerticalCurvedList"/>
    <dgm:cxn modelId="{9841A3F6-64D0-2347-A08E-DF3FF3F173C4}" type="presParOf" srcId="{F8E8A318-B97D-5348-8508-D41625278BC5}" destId="{524F28D7-A09B-254C-836A-21E66A163DA2}" srcOrd="0" destOrd="0" presId="urn:microsoft.com/office/officeart/2008/layout/VerticalCurvedList"/>
    <dgm:cxn modelId="{B960EBF9-E13B-D146-A339-1F74902221D2}" type="presParOf" srcId="{2C0BB8EB-BE9C-E446-B47B-6E3F63D2C36F}" destId="{CAC89F60-9D72-E54C-84A7-4DA21B9C1844}" srcOrd="7" destOrd="0" presId="urn:microsoft.com/office/officeart/2008/layout/VerticalCurvedList"/>
    <dgm:cxn modelId="{93F41D93-5E6F-F842-96CB-D53C239CFE87}" type="presParOf" srcId="{2C0BB8EB-BE9C-E446-B47B-6E3F63D2C36F}" destId="{B8988B90-AA29-7A42-8787-575DAE966901}" srcOrd="8" destOrd="0" presId="urn:microsoft.com/office/officeart/2008/layout/VerticalCurvedList"/>
    <dgm:cxn modelId="{8E5730B7-F60F-EF4C-9766-9974853C0576}" type="presParOf" srcId="{B8988B90-AA29-7A42-8787-575DAE966901}" destId="{9C2BB6DE-E832-F94A-B5D1-79B88564A0B6}" srcOrd="0" destOrd="0" presId="urn:microsoft.com/office/officeart/2008/layout/VerticalCurvedList"/>
    <dgm:cxn modelId="{C4EE4B0E-2B0F-F947-BBB6-2EB59D065B86}" type="presParOf" srcId="{2C0BB8EB-BE9C-E446-B47B-6E3F63D2C36F}" destId="{757CD8F1-DBAC-454F-9096-054968F1BC8F}" srcOrd="9" destOrd="0" presId="urn:microsoft.com/office/officeart/2008/layout/VerticalCurvedList"/>
    <dgm:cxn modelId="{4585E58A-26E3-A348-A842-C0E52FA3A002}" type="presParOf" srcId="{2C0BB8EB-BE9C-E446-B47B-6E3F63D2C36F}" destId="{F381A60A-88F6-DB41-9DB8-11C78CBC46A8}" srcOrd="10" destOrd="0" presId="urn:microsoft.com/office/officeart/2008/layout/VerticalCurvedList"/>
    <dgm:cxn modelId="{23859AAB-10EA-CE49-802D-E2852F61D16A}" type="presParOf" srcId="{F381A60A-88F6-DB41-9DB8-11C78CBC46A8}" destId="{2DBEE12E-FBBC-334D-A435-D2E0AA3CBD3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1D7D30-1958-4EB2-9469-077B6FCEFC57}">
      <dsp:nvSpPr>
        <dsp:cNvPr id="0" name=""/>
        <dsp:cNvSpPr/>
      </dsp:nvSpPr>
      <dsp:spPr>
        <a:xfrm>
          <a:off x="0" y="3843"/>
          <a:ext cx="11369982" cy="8186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8E689-BD22-4CAC-827A-65CA515DAB76}">
      <dsp:nvSpPr>
        <dsp:cNvPr id="0" name=""/>
        <dsp:cNvSpPr/>
      </dsp:nvSpPr>
      <dsp:spPr>
        <a:xfrm>
          <a:off x="247639" y="188038"/>
          <a:ext cx="450254" cy="4502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596EC-708C-43B3-9870-E66186A3DABB}">
      <dsp:nvSpPr>
        <dsp:cNvPr id="0" name=""/>
        <dsp:cNvSpPr/>
      </dsp:nvSpPr>
      <dsp:spPr>
        <a:xfrm>
          <a:off x="945534" y="3843"/>
          <a:ext cx="10424447" cy="81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40" tIns="86640" rIns="86640" bIns="8664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entury Gothic" panose="020B0502020202020204" pitchFamily="34" charset="0"/>
            </a:rPr>
            <a:t>Airline Industry Marketing Trends</a:t>
          </a:r>
        </a:p>
      </dsp:txBody>
      <dsp:txXfrm>
        <a:off x="945534" y="3843"/>
        <a:ext cx="10424447" cy="818644"/>
      </dsp:txXfrm>
    </dsp:sp>
    <dsp:sp modelId="{7CCC1CEB-BADE-44AA-8A1A-0F941B739B74}">
      <dsp:nvSpPr>
        <dsp:cNvPr id="0" name=""/>
        <dsp:cNvSpPr/>
      </dsp:nvSpPr>
      <dsp:spPr>
        <a:xfrm>
          <a:off x="0" y="1027148"/>
          <a:ext cx="11369982" cy="8186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E61321-05EB-4CE4-B961-638B76C58048}">
      <dsp:nvSpPr>
        <dsp:cNvPr id="0" name=""/>
        <dsp:cNvSpPr/>
      </dsp:nvSpPr>
      <dsp:spPr>
        <a:xfrm>
          <a:off x="247639" y="1211343"/>
          <a:ext cx="450254" cy="4502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4F9F8-BEB1-496D-ADAF-3EF756BF554A}">
      <dsp:nvSpPr>
        <dsp:cNvPr id="0" name=""/>
        <dsp:cNvSpPr/>
      </dsp:nvSpPr>
      <dsp:spPr>
        <a:xfrm>
          <a:off x="945534" y="1027148"/>
          <a:ext cx="10424447" cy="81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40" tIns="86640" rIns="86640" bIns="8664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entury Gothic" panose="020B0502020202020204" pitchFamily="34" charset="0"/>
            </a:rPr>
            <a:t>Competition</a:t>
          </a:r>
        </a:p>
      </dsp:txBody>
      <dsp:txXfrm>
        <a:off x="945534" y="1027148"/>
        <a:ext cx="10424447" cy="818644"/>
      </dsp:txXfrm>
    </dsp:sp>
    <dsp:sp modelId="{A0B2F4D0-F221-4565-8C5C-A01A020D1F48}">
      <dsp:nvSpPr>
        <dsp:cNvPr id="0" name=""/>
        <dsp:cNvSpPr/>
      </dsp:nvSpPr>
      <dsp:spPr>
        <a:xfrm>
          <a:off x="0" y="2050453"/>
          <a:ext cx="11369982" cy="8186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A3E8F9-2FE6-4DEA-8F76-091101792A6E}">
      <dsp:nvSpPr>
        <dsp:cNvPr id="0" name=""/>
        <dsp:cNvSpPr/>
      </dsp:nvSpPr>
      <dsp:spPr>
        <a:xfrm>
          <a:off x="247639" y="2234648"/>
          <a:ext cx="450254" cy="4502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98B8AB-7E48-4C29-B653-BC4C608F247C}">
      <dsp:nvSpPr>
        <dsp:cNvPr id="0" name=""/>
        <dsp:cNvSpPr/>
      </dsp:nvSpPr>
      <dsp:spPr>
        <a:xfrm>
          <a:off x="945534" y="2050453"/>
          <a:ext cx="10424447" cy="81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40" tIns="86640" rIns="86640" bIns="8664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entury Gothic" panose="020B0502020202020204" pitchFamily="34" charset="0"/>
            </a:rPr>
            <a:t>Key Performance Indicators</a:t>
          </a:r>
        </a:p>
      </dsp:txBody>
      <dsp:txXfrm>
        <a:off x="945534" y="2050453"/>
        <a:ext cx="10424447" cy="818644"/>
      </dsp:txXfrm>
    </dsp:sp>
    <dsp:sp modelId="{91C40351-C691-4997-9228-707DDE89307A}">
      <dsp:nvSpPr>
        <dsp:cNvPr id="0" name=""/>
        <dsp:cNvSpPr/>
      </dsp:nvSpPr>
      <dsp:spPr>
        <a:xfrm>
          <a:off x="0" y="3073759"/>
          <a:ext cx="11369982" cy="8186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69247D-6D2A-4859-8619-5D14998E92C3}">
      <dsp:nvSpPr>
        <dsp:cNvPr id="0" name=""/>
        <dsp:cNvSpPr/>
      </dsp:nvSpPr>
      <dsp:spPr>
        <a:xfrm>
          <a:off x="247639" y="3257954"/>
          <a:ext cx="450254" cy="4502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31B752-A21E-46D4-8BB5-CAAEF33A794D}">
      <dsp:nvSpPr>
        <dsp:cNvPr id="0" name=""/>
        <dsp:cNvSpPr/>
      </dsp:nvSpPr>
      <dsp:spPr>
        <a:xfrm>
          <a:off x="945534" y="3073759"/>
          <a:ext cx="5116491" cy="81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40" tIns="86640" rIns="86640" bIns="8664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entury Gothic" panose="020B0502020202020204" pitchFamily="34" charset="0"/>
            </a:rPr>
            <a:t>Current Marketing Mix and Insights</a:t>
          </a:r>
        </a:p>
      </dsp:txBody>
      <dsp:txXfrm>
        <a:off x="945534" y="3073759"/>
        <a:ext cx="5116491" cy="818644"/>
      </dsp:txXfrm>
    </dsp:sp>
    <dsp:sp modelId="{9F26C1C1-6AB3-4372-A0D9-12E72F8069F0}">
      <dsp:nvSpPr>
        <dsp:cNvPr id="0" name=""/>
        <dsp:cNvSpPr/>
      </dsp:nvSpPr>
      <dsp:spPr>
        <a:xfrm>
          <a:off x="6062025" y="3073759"/>
          <a:ext cx="5307956" cy="81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40" tIns="86640" rIns="86640" bIns="8664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6062025" y="3073759"/>
        <a:ext cx="5307956" cy="818644"/>
      </dsp:txXfrm>
    </dsp:sp>
    <dsp:sp modelId="{859838C7-5CB9-481A-8AE3-E634080BEF89}">
      <dsp:nvSpPr>
        <dsp:cNvPr id="0" name=""/>
        <dsp:cNvSpPr/>
      </dsp:nvSpPr>
      <dsp:spPr>
        <a:xfrm>
          <a:off x="0" y="4097064"/>
          <a:ext cx="11369982" cy="8186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CDE08F-F156-42BF-918F-91F883F3D8DF}">
      <dsp:nvSpPr>
        <dsp:cNvPr id="0" name=""/>
        <dsp:cNvSpPr/>
      </dsp:nvSpPr>
      <dsp:spPr>
        <a:xfrm>
          <a:off x="247639" y="4281259"/>
          <a:ext cx="450254" cy="4502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C33DD4-32C6-4930-823C-BCB514FCCE39}">
      <dsp:nvSpPr>
        <dsp:cNvPr id="0" name=""/>
        <dsp:cNvSpPr/>
      </dsp:nvSpPr>
      <dsp:spPr>
        <a:xfrm>
          <a:off x="945534" y="4097064"/>
          <a:ext cx="10424447" cy="818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40" tIns="86640" rIns="86640" bIns="8664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entury Gothic" panose="020B0502020202020204" pitchFamily="34" charset="0"/>
            </a:rPr>
            <a:t>Recommendations</a:t>
          </a:r>
        </a:p>
      </dsp:txBody>
      <dsp:txXfrm>
        <a:off x="945534" y="4097064"/>
        <a:ext cx="10424447" cy="8186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87E858-F5C2-6B48-903B-B196522A6C19}">
      <dsp:nvSpPr>
        <dsp:cNvPr id="0" name=""/>
        <dsp:cNvSpPr/>
      </dsp:nvSpPr>
      <dsp:spPr>
        <a:xfrm>
          <a:off x="-5331538" y="-816482"/>
          <a:ext cx="6348559" cy="6348559"/>
        </a:xfrm>
        <a:prstGeom prst="blockArc">
          <a:avLst>
            <a:gd name="adj1" fmla="val 18900000"/>
            <a:gd name="adj2" fmla="val 2700000"/>
            <a:gd name="adj3" fmla="val 34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D6C617-FEC0-CF4C-904A-98C60F621817}">
      <dsp:nvSpPr>
        <dsp:cNvPr id="0" name=""/>
        <dsp:cNvSpPr/>
      </dsp:nvSpPr>
      <dsp:spPr>
        <a:xfrm>
          <a:off x="444749" y="294630"/>
          <a:ext cx="6334483" cy="5896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802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entury Gothic" panose="020B0502020202020204" pitchFamily="34" charset="0"/>
            </a:rPr>
            <a:t>Return on advertising (ROA)</a:t>
          </a:r>
        </a:p>
      </dsp:txBody>
      <dsp:txXfrm>
        <a:off x="444749" y="294630"/>
        <a:ext cx="6334483" cy="589637"/>
      </dsp:txXfrm>
    </dsp:sp>
    <dsp:sp modelId="{2213C67E-A0CB-DB4A-9AB3-8BE1A13795F2}">
      <dsp:nvSpPr>
        <dsp:cNvPr id="0" name=""/>
        <dsp:cNvSpPr/>
      </dsp:nvSpPr>
      <dsp:spPr>
        <a:xfrm>
          <a:off x="76225" y="220925"/>
          <a:ext cx="737047" cy="73704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698A6D1-3A2A-1A42-940B-9BFF003B45CF}">
      <dsp:nvSpPr>
        <dsp:cNvPr id="0" name=""/>
        <dsp:cNvSpPr/>
      </dsp:nvSpPr>
      <dsp:spPr>
        <a:xfrm>
          <a:off x="867266" y="1178804"/>
          <a:ext cx="5911966" cy="5896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802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entury Gothic" panose="020B0502020202020204" pitchFamily="34" charset="0"/>
            </a:rPr>
            <a:t>Conversion Rate</a:t>
          </a:r>
        </a:p>
      </dsp:txBody>
      <dsp:txXfrm>
        <a:off x="867266" y="1178804"/>
        <a:ext cx="5911966" cy="589637"/>
      </dsp:txXfrm>
    </dsp:sp>
    <dsp:sp modelId="{BFFE2CFC-4BC4-044A-9320-4A810D7467D3}">
      <dsp:nvSpPr>
        <dsp:cNvPr id="0" name=""/>
        <dsp:cNvSpPr/>
      </dsp:nvSpPr>
      <dsp:spPr>
        <a:xfrm>
          <a:off x="498743" y="1105099"/>
          <a:ext cx="737047" cy="73704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6ABED49-026C-D645-8173-C086B7A20D46}">
      <dsp:nvSpPr>
        <dsp:cNvPr id="0" name=""/>
        <dsp:cNvSpPr/>
      </dsp:nvSpPr>
      <dsp:spPr>
        <a:xfrm>
          <a:off x="996945" y="2062978"/>
          <a:ext cx="5782287" cy="5896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802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entury Gothic" panose="020B0502020202020204" pitchFamily="34" charset="0"/>
            </a:rPr>
            <a:t>Revenue per Booking</a:t>
          </a:r>
        </a:p>
      </dsp:txBody>
      <dsp:txXfrm>
        <a:off x="996945" y="2062978"/>
        <a:ext cx="5782287" cy="589637"/>
      </dsp:txXfrm>
    </dsp:sp>
    <dsp:sp modelId="{524F28D7-A09B-254C-836A-21E66A163DA2}">
      <dsp:nvSpPr>
        <dsp:cNvPr id="0" name=""/>
        <dsp:cNvSpPr/>
      </dsp:nvSpPr>
      <dsp:spPr>
        <a:xfrm>
          <a:off x="628421" y="1989273"/>
          <a:ext cx="737047" cy="73704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AC89F60-9D72-E54C-84A7-4DA21B9C1844}">
      <dsp:nvSpPr>
        <dsp:cNvPr id="0" name=""/>
        <dsp:cNvSpPr/>
      </dsp:nvSpPr>
      <dsp:spPr>
        <a:xfrm>
          <a:off x="869572" y="2963349"/>
          <a:ext cx="5911966" cy="5896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802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entury Gothic" panose="020B0502020202020204" pitchFamily="34" charset="0"/>
            </a:rPr>
            <a:t>Cost per Click</a:t>
          </a:r>
        </a:p>
      </dsp:txBody>
      <dsp:txXfrm>
        <a:off x="869572" y="2963349"/>
        <a:ext cx="5911966" cy="589637"/>
      </dsp:txXfrm>
    </dsp:sp>
    <dsp:sp modelId="{9C2BB6DE-E832-F94A-B5D1-79B88564A0B6}">
      <dsp:nvSpPr>
        <dsp:cNvPr id="0" name=""/>
        <dsp:cNvSpPr/>
      </dsp:nvSpPr>
      <dsp:spPr>
        <a:xfrm>
          <a:off x="498743" y="2873447"/>
          <a:ext cx="737047" cy="73704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57CD8F1-DBAC-454F-9096-054968F1BC8F}">
      <dsp:nvSpPr>
        <dsp:cNvPr id="0" name=""/>
        <dsp:cNvSpPr/>
      </dsp:nvSpPr>
      <dsp:spPr>
        <a:xfrm>
          <a:off x="444749" y="3831326"/>
          <a:ext cx="6334483" cy="5896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802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entury Gothic" panose="020B0502020202020204" pitchFamily="34" charset="0"/>
            </a:rPr>
            <a:t>Probability of booking</a:t>
          </a:r>
        </a:p>
      </dsp:txBody>
      <dsp:txXfrm>
        <a:off x="444749" y="3831326"/>
        <a:ext cx="6334483" cy="589637"/>
      </dsp:txXfrm>
    </dsp:sp>
    <dsp:sp modelId="{2DBEE12E-FBBC-334D-A435-D2E0AA3CBD33}">
      <dsp:nvSpPr>
        <dsp:cNvPr id="0" name=""/>
        <dsp:cNvSpPr/>
      </dsp:nvSpPr>
      <dsp:spPr>
        <a:xfrm>
          <a:off x="76225" y="3757621"/>
          <a:ext cx="737047" cy="73704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0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65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62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11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4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25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21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15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28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19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38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6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17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20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30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38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12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82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17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31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3031F-AAA5-AA45-8CF3-856E8CF4E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8F82AC-6433-284B-99F9-5731D96689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05F10-8A6D-3C4E-A1E9-435C36CDE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BE487-60C5-1C4E-9CA4-3235D5319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45399-9C31-3049-90D0-A72E52FC2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28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7D7E-EAF0-2648-9467-4FD36D458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017379-3FB6-6D40-9AFA-99FBE1898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4C1DC-9461-134C-A4C6-652F70763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A538F-DF79-9E47-A0B5-02FB2FBE2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6262F-CD4F-3B45-A933-D3CCF2781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94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B3382-D6EC-664E-8B84-0D51BE8BCB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8849B7-F687-2542-B0FF-C44BB9F859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7D0CA-9126-6847-9EAF-A908E0542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B7C97-CEAD-AB44-911D-A80A6F79B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8C9FB-0ABA-A54B-855C-A89415DEB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73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13E6E-C0F8-E14E-AAE6-5D0F05C73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29493-8D0E-3E42-A39F-9E5DC0EBA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BDA52-BE60-474C-BB4D-44C625817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13541-8292-FC4F-ACE0-12A5026E2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BF0DB-34E0-6848-A272-02ACEEBD9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90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DA510-DCE4-6C44-BCE0-55D5A666F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0CE13-E344-EA40-8678-6E01822E2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39CA1-664F-894F-B7A4-207D15E40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92149-3C33-2F47-83A4-1C2E93FB5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804E8-85FF-4F4B-879F-708D9A737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856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AE0E7-D490-A347-8A9D-32C64A902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FB96F-6497-D14C-8719-8FCABD724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F262C-CCCB-2145-8C28-6D45CE31F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32417-ECD9-8940-AC83-622F841C7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A0D5C-2E22-F748-B7E8-D80E03AF8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F26D7-3D08-044D-93D0-8E1722BD7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02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7979-AD59-3148-9DB2-B9592A55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2CBB6-988F-2A48-848F-334A1A6D7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5A4DA-A316-B14F-BD39-CC6C03CF5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9098B9-0BF5-5B4A-8521-F1C1684D4F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FBBDC4-6894-4949-AD29-626B0F98D8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1D8D59-C899-A84F-9B62-4551CDE01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80046D-59A2-C941-BD5D-BFEB8EB37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E75D0-E330-8E43-8214-C4C1A593E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089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9131F-1A9E-F542-A453-A6C2595B8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461083-0DC1-4848-8EF6-887C832ED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04D4A5-8AA8-D84F-8758-628218CBC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486F8-691A-1C4A-AAC6-1DCEF6CFF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AC31F-E6C8-DD4B-B7E8-34D1BDE55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F7A2BE-67A9-D94B-9072-A3073458C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557B6-7797-964B-AC7C-AB14B8C2A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383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7C96D-FFA1-3949-9C37-66E74615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9A20E-F97B-9C45-990C-06693108A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9D52C0-3003-A743-9213-5213C7577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57DE4-D961-3146-AC6F-A0BF8F9D2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0FED9-43CD-4947-8433-91BBC9F16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8DA5E-ACEB-664E-AE8D-19B6FD1E1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45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FCEAC-A4B1-E044-83D3-4F165F7AC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0C60F9-90F7-C747-B240-9A172F2936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038D0-8789-2F40-A568-62D397AB5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D0E3A8-AFFB-AD4A-BBD2-1682B03C4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22816-53D1-BF47-A3E7-660B0A6FA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EE6DF-BD98-404E-B7D1-29BE5E69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29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4DDFF2-1204-4A43-9F8E-573B9C1A4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47B16-B0E8-A540-A664-2836779D4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4A753-AA84-0744-91E1-DD6783C016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495F3-B757-4FAF-98AA-EDA7D148548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009B6-80AD-CC41-BD47-890F6FA082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B0A8B-03D6-B244-9AFE-39599A6890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43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ratosjets.com/blog/online-travel-statistics/" TargetMode="External"/><Relationship Id="rId2" Type="http://schemas.openxmlformats.org/officeDocument/2006/relationships/hyperlink" Target="https://www.salecycle.com/blog/featured/digital-trends-travel-industry-12-fascinating-stat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95D4-084A-42F9-9DB0-86FDA22E58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177" y="970396"/>
            <a:ext cx="4459810" cy="2598304"/>
          </a:xfrm>
        </p:spPr>
        <p:txBody>
          <a:bodyPr>
            <a:normAutofit/>
          </a:bodyPr>
          <a:lstStyle/>
          <a:p>
            <a:pPr algn="ctr"/>
            <a:br>
              <a:rPr lang="en-US" sz="2800" b="1" cap="none" dirty="0">
                <a:latin typeface="Century Gothic" charset="0"/>
                <a:ea typeface="Century Gothic" charset="0"/>
                <a:cs typeface="Century Gothic" charset="0"/>
              </a:rPr>
            </a:br>
            <a:br>
              <a:rPr lang="en-US" sz="2800" b="1" cap="none" dirty="0">
                <a:latin typeface="Century Gothic" charset="0"/>
                <a:ea typeface="Century Gothic" charset="0"/>
                <a:cs typeface="Century Gothic" charset="0"/>
              </a:rPr>
            </a:br>
            <a:br>
              <a:rPr lang="en-US" sz="2800" b="1" cap="none" dirty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2800" b="1" cap="none" dirty="0">
                <a:latin typeface="Century Gothic" charset="0"/>
                <a:ea typeface="Century Gothic" charset="0"/>
                <a:cs typeface="Century Gothic" charset="0"/>
              </a:rPr>
              <a:t>Internet Marketing </a:t>
            </a:r>
            <a:r>
              <a:rPr lang="en-US" sz="2800" b="1" dirty="0">
                <a:latin typeface="Century Gothic" charset="0"/>
                <a:ea typeface="Century Gothic" charset="0"/>
                <a:cs typeface="Century Gothic" charset="0"/>
              </a:rPr>
              <a:t>a</a:t>
            </a:r>
            <a:r>
              <a:rPr lang="en-US" sz="2800" b="1" cap="none" dirty="0">
                <a:latin typeface="Century Gothic" charset="0"/>
                <a:ea typeface="Century Gothic" charset="0"/>
                <a:cs typeface="Century Gothic" charset="0"/>
              </a:rPr>
              <a:t>nd The Search For </a:t>
            </a:r>
            <a:br>
              <a:rPr lang="en-US" sz="2800" b="1" cap="none" dirty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2800" b="1" cap="none" dirty="0">
                <a:latin typeface="Century Gothic" charset="0"/>
                <a:ea typeface="Century Gothic" charset="0"/>
                <a:cs typeface="Century Gothic" charset="0"/>
              </a:rPr>
              <a:t>Optimization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992EA7-0E2D-BA4F-B6A8-C6C73FB1C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82" y="1856439"/>
            <a:ext cx="3810000" cy="330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E6FBE2-0E9C-E741-9640-B3BEAD5B4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0"/>
            <a:ext cx="7277100" cy="6858000"/>
          </a:xfrm>
          <a:prstGeom prst="rect">
            <a:avLst/>
          </a:prstGeom>
        </p:spPr>
      </p:pic>
      <p:sp>
        <p:nvSpPr>
          <p:cNvPr id="32" name="Subtitle 2">
            <a:extLst>
              <a:ext uri="{FF2B5EF4-FFF2-40B4-BE49-F238E27FC236}">
                <a16:creationId xmlns:a16="http://schemas.microsoft.com/office/drawing/2014/main" id="{C9850216-E2D9-3E43-B566-EB83A5C49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7924" y="4444396"/>
            <a:ext cx="2360013" cy="14432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b="1" dirty="0">
                <a:solidFill>
                  <a:srgbClr val="EB202A"/>
                </a:solidFill>
                <a:latin typeface="Century Gothic" charset="0"/>
                <a:ea typeface="Century Gothic" charset="0"/>
                <a:cs typeface="Century Gothic" charset="0"/>
              </a:rPr>
              <a:t>Team 7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Adegoke </a:t>
            </a:r>
            <a:r>
              <a:rPr lang="en-US" sz="1100" dirty="0" err="1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Ajisafe</a:t>
            </a:r>
            <a:endParaRPr lang="en-US" sz="1100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Larissa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Max Gu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100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Rohit </a:t>
            </a:r>
            <a:r>
              <a:rPr lang="en-US" sz="1100" dirty="0" err="1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Rathee</a:t>
            </a:r>
            <a:endParaRPr lang="en-US" sz="1100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100" dirty="0" err="1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Jaeah</a:t>
            </a:r>
            <a:r>
              <a:rPr lang="en-US" sz="1100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 Choi</a:t>
            </a:r>
          </a:p>
        </p:txBody>
      </p:sp>
    </p:spTree>
    <p:extLst>
      <p:ext uri="{BB962C8B-B14F-4D97-AF65-F5344CB8AC3E}">
        <p14:creationId xmlns:p14="http://schemas.microsoft.com/office/powerpoint/2010/main" val="1746015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8726CD-67DC-804B-BE74-40E0B846C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709" y="6489700"/>
            <a:ext cx="2340282" cy="202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A23123-3930-A448-8CF9-F73D5F311491}"/>
              </a:ext>
            </a:extLst>
          </p:cNvPr>
          <p:cNvSpPr txBox="1"/>
          <p:nvPr/>
        </p:nvSpPr>
        <p:spPr>
          <a:xfrm>
            <a:off x="1778000" y="685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26B46-6598-6E4A-A751-FE9AF56376FF}"/>
              </a:ext>
            </a:extLst>
          </p:cNvPr>
          <p:cNvSpPr/>
          <p:nvPr/>
        </p:nvSpPr>
        <p:spPr>
          <a:xfrm>
            <a:off x="2139950" y="336730"/>
            <a:ext cx="7912100" cy="577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algn="ctr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Campaign Efficiency Comparison</a:t>
            </a:r>
            <a:endParaRPr lang="en-US" sz="3200" dirty="0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9B7E53-37A7-6442-BF86-5E8A4D891F08}"/>
              </a:ext>
            </a:extLst>
          </p:cNvPr>
          <p:cNvCxnSpPr/>
          <p:nvPr/>
        </p:nvCxnSpPr>
        <p:spPr>
          <a:xfrm>
            <a:off x="152400" y="6527800"/>
            <a:ext cx="9131300" cy="0"/>
          </a:xfrm>
          <a:prstGeom prst="line">
            <a:avLst/>
          </a:prstGeom>
          <a:ln>
            <a:solidFill>
              <a:srgbClr val="EB2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0E16A4-C6C2-9841-88D7-B10009A85F8A}"/>
              </a:ext>
            </a:extLst>
          </p:cNvPr>
          <p:cNvSpPr txBox="1"/>
          <p:nvPr/>
        </p:nvSpPr>
        <p:spPr>
          <a:xfrm>
            <a:off x="801373" y="1382508"/>
            <a:ext cx="3291257" cy="3293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Geo-targeted campaigns with location are the most profitable(ex: “Geotargeted DC”) </a:t>
            </a:r>
          </a:p>
          <a:p>
            <a:endParaRPr lang="en-US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Branded campaigns with destination (ex: Air France Brand &amp; French Destination)</a:t>
            </a:r>
          </a:p>
          <a:p>
            <a:endParaRPr lang="en-US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Regional campaigns (Western Europe)also give good return on advertisement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3982E83-729E-4E4B-BCA8-A3E392A66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1055132"/>
            <a:ext cx="6428874" cy="513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38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8726CD-67DC-804B-BE74-40E0B846C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709" y="6489700"/>
            <a:ext cx="2340282" cy="202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A23123-3930-A448-8CF9-F73D5F311491}"/>
              </a:ext>
            </a:extLst>
          </p:cNvPr>
          <p:cNvSpPr txBox="1"/>
          <p:nvPr/>
        </p:nvSpPr>
        <p:spPr>
          <a:xfrm>
            <a:off x="1778000" y="685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26B46-6598-6E4A-A751-FE9AF56376FF}"/>
              </a:ext>
            </a:extLst>
          </p:cNvPr>
          <p:cNvSpPr/>
          <p:nvPr/>
        </p:nvSpPr>
        <p:spPr>
          <a:xfrm>
            <a:off x="2139950" y="336730"/>
            <a:ext cx="7912100" cy="577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algn="ctr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Keyword Efficiency Comparison</a:t>
            </a:r>
            <a:endParaRPr lang="en-US" sz="3200" dirty="0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9B7E53-37A7-6442-BF86-5E8A4D891F08}"/>
              </a:ext>
            </a:extLst>
          </p:cNvPr>
          <p:cNvCxnSpPr/>
          <p:nvPr/>
        </p:nvCxnSpPr>
        <p:spPr>
          <a:xfrm>
            <a:off x="152400" y="6527800"/>
            <a:ext cx="9131300" cy="0"/>
          </a:xfrm>
          <a:prstGeom prst="line">
            <a:avLst/>
          </a:prstGeom>
          <a:ln>
            <a:solidFill>
              <a:srgbClr val="EB2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0E16A4-C6C2-9841-88D7-B10009A85F8A}"/>
              </a:ext>
            </a:extLst>
          </p:cNvPr>
          <p:cNvSpPr txBox="1"/>
          <p:nvPr/>
        </p:nvSpPr>
        <p:spPr>
          <a:xfrm>
            <a:off x="877573" y="1539469"/>
            <a:ext cx="329125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Destination-specific keywords are the most profitable (ex: “fly to Florence”) </a:t>
            </a:r>
          </a:p>
          <a:p>
            <a:endParaRPr lang="en-US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Bargain related keywords (ex: “low international airfare”) </a:t>
            </a:r>
          </a:p>
          <a:p>
            <a:endParaRPr lang="en-US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Branded exact keywords also give good return on advertisement(ex: Air France)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6764B771-8A11-8C48-93E5-21FDD24E9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1055132"/>
            <a:ext cx="63881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24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8726CD-67DC-804B-BE74-40E0B846C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709" y="6489700"/>
            <a:ext cx="2340282" cy="202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A23123-3930-A448-8CF9-F73D5F311491}"/>
              </a:ext>
            </a:extLst>
          </p:cNvPr>
          <p:cNvSpPr txBox="1"/>
          <p:nvPr/>
        </p:nvSpPr>
        <p:spPr>
          <a:xfrm>
            <a:off x="1778000" y="685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26B46-6598-6E4A-A751-FE9AF56376FF}"/>
              </a:ext>
            </a:extLst>
          </p:cNvPr>
          <p:cNvSpPr/>
          <p:nvPr/>
        </p:nvSpPr>
        <p:spPr>
          <a:xfrm>
            <a:off x="2688936" y="558358"/>
            <a:ext cx="6096000" cy="5770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marR="0" algn="ctr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Metasearch Insights</a:t>
            </a:r>
            <a:endParaRPr lang="en-US" sz="3200" dirty="0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9B7E53-37A7-6442-BF86-5E8A4D891F08}"/>
              </a:ext>
            </a:extLst>
          </p:cNvPr>
          <p:cNvCxnSpPr/>
          <p:nvPr/>
        </p:nvCxnSpPr>
        <p:spPr>
          <a:xfrm>
            <a:off x="152400" y="6527800"/>
            <a:ext cx="9131300" cy="0"/>
          </a:xfrm>
          <a:prstGeom prst="line">
            <a:avLst/>
          </a:prstGeom>
          <a:ln>
            <a:solidFill>
              <a:srgbClr val="EB2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05C7CCA0-CD97-0742-B840-5A7B859639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9219188"/>
              </p:ext>
            </p:extLst>
          </p:nvPr>
        </p:nvGraphicFramePr>
        <p:xfrm>
          <a:off x="4087086" y="1498830"/>
          <a:ext cx="7558814" cy="4520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098" name="Picture 2" descr="KAYAK Vector Logo">
            <a:extLst>
              <a:ext uri="{FF2B5EF4-FFF2-40B4-BE49-F238E27FC236}">
                <a16:creationId xmlns:a16="http://schemas.microsoft.com/office/drawing/2014/main" id="{55F0AFFA-662C-984D-9394-FC5F33A9D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80" y="933491"/>
            <a:ext cx="2209219" cy="220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AB7BA61-7A89-B84B-9B30-00480B68F9B5}"/>
              </a:ext>
            </a:extLst>
          </p:cNvPr>
          <p:cNvSpPr txBox="1"/>
          <p:nvPr/>
        </p:nvSpPr>
        <p:spPr>
          <a:xfrm>
            <a:off x="660400" y="2866935"/>
            <a:ext cx="32639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Kayak is essential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Lower costs, better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Capture bargain seeking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Diversify marketing spend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23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8726CD-67DC-804B-BE74-40E0B846C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709" y="6489700"/>
            <a:ext cx="2340282" cy="202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A23123-3930-A448-8CF9-F73D5F311491}"/>
              </a:ext>
            </a:extLst>
          </p:cNvPr>
          <p:cNvSpPr txBox="1"/>
          <p:nvPr/>
        </p:nvSpPr>
        <p:spPr>
          <a:xfrm>
            <a:off x="1778000" y="685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26B46-6598-6E4A-A751-FE9AF56376FF}"/>
              </a:ext>
            </a:extLst>
          </p:cNvPr>
          <p:cNvSpPr/>
          <p:nvPr/>
        </p:nvSpPr>
        <p:spPr>
          <a:xfrm>
            <a:off x="2501899" y="551661"/>
            <a:ext cx="6487355" cy="577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algn="ctr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Statistical Insights - MSN </a:t>
            </a:r>
            <a:endParaRPr lang="en-US" sz="3200" dirty="0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9B7E53-37A7-6442-BF86-5E8A4D891F08}"/>
              </a:ext>
            </a:extLst>
          </p:cNvPr>
          <p:cNvCxnSpPr/>
          <p:nvPr/>
        </p:nvCxnSpPr>
        <p:spPr>
          <a:xfrm>
            <a:off x="152400" y="6527800"/>
            <a:ext cx="9131300" cy="0"/>
          </a:xfrm>
          <a:prstGeom prst="line">
            <a:avLst/>
          </a:prstGeom>
          <a:ln>
            <a:solidFill>
              <a:srgbClr val="EB2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4B7A1D4-B006-EA49-8C77-50E0D97F7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201" y="1922537"/>
            <a:ext cx="3726641" cy="4127972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84AF509-0ABD-0446-BC7C-0E03129608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79" y="1711683"/>
            <a:ext cx="3726641" cy="4127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1169AF-6AFB-C544-B1C5-4A00A612E537}"/>
              </a:ext>
            </a:extLst>
          </p:cNvPr>
          <p:cNvSpPr txBox="1"/>
          <p:nvPr/>
        </p:nvSpPr>
        <p:spPr>
          <a:xfrm>
            <a:off x="2289193" y="1104069"/>
            <a:ext cx="7151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Search Engine Bid &lt; 0.063, Avg.pos &lt; 3.7 lead to 95% of Odds of success.</a:t>
            </a:r>
          </a:p>
          <a:p>
            <a:pPr algn="ctr"/>
            <a:r>
              <a:rPr lang="en-US" sz="1200" dirty="0">
                <a:latin typeface="Century Gothic" panose="020B0502020202020204" pitchFamily="34" charset="0"/>
              </a:rPr>
              <a:t>Search Engine Bid &lt; 0.063, Avg.pos &gt;= 3.7, clicks&lt;12 leads to 71% of Odds of success.</a:t>
            </a:r>
          </a:p>
        </p:txBody>
      </p:sp>
      <p:pic>
        <p:nvPicPr>
          <p:cNvPr id="7" name="Picture 6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4C067E25-427B-014E-9877-371F454BE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082" y="2222155"/>
            <a:ext cx="3837080" cy="371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74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8726CD-67DC-804B-BE74-40E0B846C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709" y="6489700"/>
            <a:ext cx="2340282" cy="202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A23123-3930-A448-8CF9-F73D5F311491}"/>
              </a:ext>
            </a:extLst>
          </p:cNvPr>
          <p:cNvSpPr txBox="1"/>
          <p:nvPr/>
        </p:nvSpPr>
        <p:spPr>
          <a:xfrm>
            <a:off x="1778000" y="685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26B46-6598-6E4A-A751-FE9AF56376FF}"/>
              </a:ext>
            </a:extLst>
          </p:cNvPr>
          <p:cNvSpPr/>
          <p:nvPr/>
        </p:nvSpPr>
        <p:spPr>
          <a:xfrm>
            <a:off x="2501899" y="551661"/>
            <a:ext cx="7345485" cy="577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algn="ctr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Statistical Insights- Overture </a:t>
            </a:r>
            <a:endParaRPr lang="en-US" sz="3200" dirty="0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9B7E53-37A7-6442-BF86-5E8A4D891F08}"/>
              </a:ext>
            </a:extLst>
          </p:cNvPr>
          <p:cNvCxnSpPr/>
          <p:nvPr/>
        </p:nvCxnSpPr>
        <p:spPr>
          <a:xfrm>
            <a:off x="152400" y="6527800"/>
            <a:ext cx="9131300" cy="0"/>
          </a:xfrm>
          <a:prstGeom prst="line">
            <a:avLst/>
          </a:prstGeom>
          <a:ln>
            <a:solidFill>
              <a:srgbClr val="EB2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E6D9123-A1C4-D147-B1CA-E135B4C7B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44" y="1885841"/>
            <a:ext cx="3472712" cy="3846696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2D557EC-63D0-E446-B29D-6068C9D92C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92" y="1664828"/>
            <a:ext cx="3480621" cy="3855457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19611FE8-A8A4-C648-AAA2-D75B725BDC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521" y="2111112"/>
            <a:ext cx="3506470" cy="3396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50E384-1F5D-5D42-AF4E-0B52D3B1C840}"/>
              </a:ext>
            </a:extLst>
          </p:cNvPr>
          <p:cNvSpPr txBox="1"/>
          <p:nvPr/>
        </p:nvSpPr>
        <p:spPr>
          <a:xfrm>
            <a:off x="3149600" y="1125463"/>
            <a:ext cx="7764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entury Gothic" panose="020B0502020202020204" pitchFamily="34" charset="0"/>
              </a:rPr>
              <a:t>Avg.Cost</a:t>
            </a:r>
            <a:r>
              <a:rPr lang="en-US" sz="1200" dirty="0">
                <a:latin typeface="Century Gothic" panose="020B0502020202020204" pitchFamily="34" charset="0"/>
              </a:rPr>
              <a:t> per Click &lt; 0.99, Search Engine Bid &lt;0.063 lead to 99% of Odds of success.</a:t>
            </a:r>
          </a:p>
          <a:p>
            <a:r>
              <a:rPr lang="en-US" sz="1200" dirty="0" err="1">
                <a:latin typeface="Century Gothic" panose="020B0502020202020204" pitchFamily="34" charset="0"/>
              </a:rPr>
              <a:t>Avg.Cost</a:t>
            </a:r>
            <a:r>
              <a:rPr lang="en-US" sz="1200" dirty="0">
                <a:latin typeface="Century Gothic" panose="020B0502020202020204" pitchFamily="34" charset="0"/>
              </a:rPr>
              <a:t> per Click &lt; 0.99, Search Engine Bid &gt;=8.1 lead to 86% of Odds of success.</a:t>
            </a:r>
          </a:p>
          <a:p>
            <a:r>
              <a:rPr lang="en-US" sz="1200" dirty="0" err="1">
                <a:latin typeface="Century Gothic" panose="020B0502020202020204" pitchFamily="34" charset="0"/>
              </a:rPr>
              <a:t>Avg.Cost</a:t>
            </a:r>
            <a:r>
              <a:rPr lang="en-US" sz="1200" dirty="0">
                <a:latin typeface="Century Gothic" panose="020B0502020202020204" pitchFamily="34" charset="0"/>
              </a:rPr>
              <a:t> per Click &gt;= 0.99, 0.063&lt;=Search Engine Bid &lt;2.4 lead to 80% of Odd of success.</a:t>
            </a:r>
          </a:p>
        </p:txBody>
      </p:sp>
    </p:spTree>
    <p:extLst>
      <p:ext uri="{BB962C8B-B14F-4D97-AF65-F5344CB8AC3E}">
        <p14:creationId xmlns:p14="http://schemas.microsoft.com/office/powerpoint/2010/main" val="979470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8726CD-67DC-804B-BE74-40E0B846C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709" y="6489700"/>
            <a:ext cx="2340282" cy="202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A23123-3930-A448-8CF9-F73D5F311491}"/>
              </a:ext>
            </a:extLst>
          </p:cNvPr>
          <p:cNvSpPr txBox="1"/>
          <p:nvPr/>
        </p:nvSpPr>
        <p:spPr>
          <a:xfrm>
            <a:off x="1778000" y="685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26B46-6598-6E4A-A751-FE9AF56376FF}"/>
              </a:ext>
            </a:extLst>
          </p:cNvPr>
          <p:cNvSpPr/>
          <p:nvPr/>
        </p:nvSpPr>
        <p:spPr>
          <a:xfrm>
            <a:off x="2645335" y="523650"/>
            <a:ext cx="6096000" cy="5770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marR="0" algn="ctr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Recommendations </a:t>
            </a:r>
            <a:endParaRPr lang="en-US" sz="3200" dirty="0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9B7E53-37A7-6442-BF86-5E8A4D891F08}"/>
              </a:ext>
            </a:extLst>
          </p:cNvPr>
          <p:cNvCxnSpPr/>
          <p:nvPr/>
        </p:nvCxnSpPr>
        <p:spPr>
          <a:xfrm>
            <a:off x="152400" y="6527800"/>
            <a:ext cx="9131300" cy="0"/>
          </a:xfrm>
          <a:prstGeom prst="line">
            <a:avLst/>
          </a:prstGeom>
          <a:ln>
            <a:solidFill>
              <a:srgbClr val="EB2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1D3BAAF1-7A34-9241-8919-0E2F4DAE2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69831"/>
            <a:ext cx="7037294" cy="45848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EF3964-7E7A-A848-833F-24A7EF6F5AD8}"/>
              </a:ext>
            </a:extLst>
          </p:cNvPr>
          <p:cNvSpPr txBox="1"/>
          <p:nvPr/>
        </p:nvSpPr>
        <p:spPr>
          <a:xfrm>
            <a:off x="7548282" y="1828419"/>
            <a:ext cx="42327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Invest more of budget into MSN for global marketing and Yahoo for US market.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Maintain strong investment in branding and bargain related keywords (ex: “low international fare”)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Diversify more into Metasearch (Kayak) to capture bargain focused customers &amp; trend.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Improve pricing policy and user experience on mobile app.</a:t>
            </a:r>
          </a:p>
        </p:txBody>
      </p:sp>
    </p:spTree>
    <p:extLst>
      <p:ext uri="{BB962C8B-B14F-4D97-AF65-F5344CB8AC3E}">
        <p14:creationId xmlns:p14="http://schemas.microsoft.com/office/powerpoint/2010/main" val="3098139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BA001-71F5-B240-A9C6-C49F21ACE2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15"/>
          <a:stretch/>
        </p:blipFill>
        <p:spPr>
          <a:xfrm>
            <a:off x="0" y="17161"/>
            <a:ext cx="12192000" cy="60682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22" name="Freeform: Shape 21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A23123-3930-A448-8CF9-F73D5F311491}"/>
              </a:ext>
            </a:extLst>
          </p:cNvPr>
          <p:cNvSpPr txBox="1"/>
          <p:nvPr/>
        </p:nvSpPr>
        <p:spPr>
          <a:xfrm>
            <a:off x="1778000" y="685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F41B8A-16D3-BF4D-BF44-33FFF82A93ED}"/>
              </a:ext>
            </a:extLst>
          </p:cNvPr>
          <p:cNvSpPr txBox="1"/>
          <p:nvPr/>
        </p:nvSpPr>
        <p:spPr>
          <a:xfrm>
            <a:off x="2906486" y="6068291"/>
            <a:ext cx="6368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Thank you for your patronage!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93CC6A-2CF4-2E42-8744-D6581AA6D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972" y="6612651"/>
            <a:ext cx="2045321" cy="17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04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8726CD-67DC-804B-BE74-40E0B846C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709" y="6489700"/>
            <a:ext cx="2340282" cy="202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A23123-3930-A448-8CF9-F73D5F311491}"/>
              </a:ext>
            </a:extLst>
          </p:cNvPr>
          <p:cNvSpPr txBox="1"/>
          <p:nvPr/>
        </p:nvSpPr>
        <p:spPr>
          <a:xfrm>
            <a:off x="1778000" y="685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26B46-6598-6E4A-A751-FE9AF56376FF}"/>
              </a:ext>
            </a:extLst>
          </p:cNvPr>
          <p:cNvSpPr/>
          <p:nvPr/>
        </p:nvSpPr>
        <p:spPr>
          <a:xfrm>
            <a:off x="2501900" y="551661"/>
            <a:ext cx="6096000" cy="5770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marR="0" algn="ctr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Appendix </a:t>
            </a:r>
            <a:endParaRPr lang="en-US" sz="3200" dirty="0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9B7E53-37A7-6442-BF86-5E8A4D891F08}"/>
              </a:ext>
            </a:extLst>
          </p:cNvPr>
          <p:cNvCxnSpPr/>
          <p:nvPr/>
        </p:nvCxnSpPr>
        <p:spPr>
          <a:xfrm>
            <a:off x="152400" y="6527800"/>
            <a:ext cx="9131300" cy="0"/>
          </a:xfrm>
          <a:prstGeom prst="line">
            <a:avLst/>
          </a:prstGeom>
          <a:ln>
            <a:solidFill>
              <a:srgbClr val="EB2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38BD6F8A-04B2-AE45-AC1C-7FE50A7EB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868" y="1256489"/>
            <a:ext cx="4860682" cy="48014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E7B055-1E01-854F-A0EB-59B5AFE0F72F}"/>
              </a:ext>
            </a:extLst>
          </p:cNvPr>
          <p:cNvSpPr txBox="1"/>
          <p:nvPr/>
        </p:nvSpPr>
        <p:spPr>
          <a:xfrm>
            <a:off x="4017809" y="5977748"/>
            <a:ext cx="542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entury Gothic" panose="020B0502020202020204" pitchFamily="34" charset="0"/>
              </a:rPr>
              <a:t>Figure 1</a:t>
            </a:r>
            <a:r>
              <a:rPr lang="en-US" sz="1200" dirty="0">
                <a:latin typeface="Century Gothic" panose="020B0502020202020204" pitchFamily="34" charset="0"/>
              </a:rPr>
              <a:t>: Return on Advertisement by Bid strategy</a:t>
            </a:r>
          </a:p>
        </p:txBody>
      </p:sp>
    </p:spTree>
    <p:extLst>
      <p:ext uri="{BB962C8B-B14F-4D97-AF65-F5344CB8AC3E}">
        <p14:creationId xmlns:p14="http://schemas.microsoft.com/office/powerpoint/2010/main" val="1381089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8726CD-67DC-804B-BE74-40E0B846C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709" y="6489700"/>
            <a:ext cx="2340282" cy="202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A23123-3930-A448-8CF9-F73D5F311491}"/>
              </a:ext>
            </a:extLst>
          </p:cNvPr>
          <p:cNvSpPr txBox="1"/>
          <p:nvPr/>
        </p:nvSpPr>
        <p:spPr>
          <a:xfrm>
            <a:off x="1778000" y="685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26B46-6598-6E4A-A751-FE9AF56376FF}"/>
              </a:ext>
            </a:extLst>
          </p:cNvPr>
          <p:cNvSpPr/>
          <p:nvPr/>
        </p:nvSpPr>
        <p:spPr>
          <a:xfrm>
            <a:off x="2501900" y="551661"/>
            <a:ext cx="6096000" cy="5770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marR="0" algn="ctr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Appendix </a:t>
            </a:r>
            <a:endParaRPr lang="en-US" sz="3200" dirty="0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9B7E53-37A7-6442-BF86-5E8A4D891F08}"/>
              </a:ext>
            </a:extLst>
          </p:cNvPr>
          <p:cNvCxnSpPr/>
          <p:nvPr/>
        </p:nvCxnSpPr>
        <p:spPr>
          <a:xfrm>
            <a:off x="152400" y="6527800"/>
            <a:ext cx="9131300" cy="0"/>
          </a:xfrm>
          <a:prstGeom prst="line">
            <a:avLst/>
          </a:prstGeom>
          <a:ln>
            <a:solidFill>
              <a:srgbClr val="EB2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5922EF3-9A81-DC41-BF38-9CC5C1382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27" y="2210467"/>
            <a:ext cx="11467110" cy="23995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2BF675-BE56-E046-8B7B-A7C791187D48}"/>
              </a:ext>
            </a:extLst>
          </p:cNvPr>
          <p:cNvSpPr txBox="1"/>
          <p:nvPr/>
        </p:nvSpPr>
        <p:spPr>
          <a:xfrm>
            <a:off x="203200" y="4610066"/>
            <a:ext cx="542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entury Gothic" panose="020B0502020202020204" pitchFamily="34" charset="0"/>
              </a:rPr>
              <a:t>Table 1</a:t>
            </a:r>
            <a:r>
              <a:rPr lang="en-US" sz="1200" dirty="0">
                <a:latin typeface="Century Gothic" panose="020B0502020202020204" pitchFamily="34" charset="0"/>
              </a:rPr>
              <a:t>: Pivot table for Keyword variable</a:t>
            </a:r>
          </a:p>
        </p:txBody>
      </p:sp>
    </p:spTree>
    <p:extLst>
      <p:ext uri="{BB962C8B-B14F-4D97-AF65-F5344CB8AC3E}">
        <p14:creationId xmlns:p14="http://schemas.microsoft.com/office/powerpoint/2010/main" val="2463484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8726CD-67DC-804B-BE74-40E0B846C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709" y="6489700"/>
            <a:ext cx="2340282" cy="202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A23123-3930-A448-8CF9-F73D5F311491}"/>
              </a:ext>
            </a:extLst>
          </p:cNvPr>
          <p:cNvSpPr txBox="1"/>
          <p:nvPr/>
        </p:nvSpPr>
        <p:spPr>
          <a:xfrm>
            <a:off x="1778000" y="685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26B46-6598-6E4A-A751-FE9AF56376FF}"/>
              </a:ext>
            </a:extLst>
          </p:cNvPr>
          <p:cNvSpPr/>
          <p:nvPr/>
        </p:nvSpPr>
        <p:spPr>
          <a:xfrm>
            <a:off x="2307102" y="551661"/>
            <a:ext cx="6976598" cy="577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algn="ctr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Statistical Insights- Google </a:t>
            </a:r>
            <a:endParaRPr lang="en-US" sz="3200" dirty="0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9B7E53-37A7-6442-BF86-5E8A4D891F08}"/>
              </a:ext>
            </a:extLst>
          </p:cNvPr>
          <p:cNvCxnSpPr/>
          <p:nvPr/>
        </p:nvCxnSpPr>
        <p:spPr>
          <a:xfrm>
            <a:off x="152400" y="6527800"/>
            <a:ext cx="9131300" cy="0"/>
          </a:xfrm>
          <a:prstGeom prst="line">
            <a:avLst/>
          </a:prstGeom>
          <a:ln>
            <a:solidFill>
              <a:srgbClr val="EB2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E08586A-20F4-B84A-9D9C-8F1F8540DF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15" y="1237364"/>
            <a:ext cx="4220992" cy="467556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48F89A2-A793-014E-BC2A-116527A819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61" y="1476407"/>
            <a:ext cx="4005189" cy="44365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C77F26-1EB7-1A42-A18B-2C7B7979984B}"/>
              </a:ext>
            </a:extLst>
          </p:cNvPr>
          <p:cNvSpPr txBox="1"/>
          <p:nvPr/>
        </p:nvSpPr>
        <p:spPr>
          <a:xfrm>
            <a:off x="1640198" y="1139585"/>
            <a:ext cx="787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Average cost per click &gt;1.4</a:t>
            </a:r>
          </a:p>
          <a:p>
            <a:pPr algn="ctr"/>
            <a:r>
              <a:rPr lang="en-US" sz="1200" dirty="0">
                <a:latin typeface="Century Gothic" panose="020B0502020202020204" pitchFamily="34" charset="0"/>
              </a:rPr>
              <a:t>Average. Pos &gt;1.3  lead to at least 72% odds of success.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50A215-7CBC-B14A-AD0B-16F7DF547644}"/>
              </a:ext>
            </a:extLst>
          </p:cNvPr>
          <p:cNvSpPr txBox="1"/>
          <p:nvPr/>
        </p:nvSpPr>
        <p:spPr>
          <a:xfrm>
            <a:off x="876300" y="5778211"/>
            <a:ext cx="542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entury Gothic" panose="020B0502020202020204" pitchFamily="34" charset="0"/>
              </a:rPr>
              <a:t>Figure 2</a:t>
            </a:r>
            <a:r>
              <a:rPr lang="en-US" sz="1200" dirty="0">
                <a:latin typeface="Century Gothic" panose="020B0502020202020204" pitchFamily="34" charset="0"/>
              </a:rPr>
              <a:t>: Decision tree for Google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AF249F-2DCB-9741-9B0E-F0B6AB5924E8}"/>
              </a:ext>
            </a:extLst>
          </p:cNvPr>
          <p:cNvSpPr txBox="1"/>
          <p:nvPr/>
        </p:nvSpPr>
        <p:spPr>
          <a:xfrm>
            <a:off x="7137400" y="5756515"/>
            <a:ext cx="542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entury Gothic" panose="020B0502020202020204" pitchFamily="34" charset="0"/>
              </a:rPr>
              <a:t>Figure 3</a:t>
            </a:r>
            <a:r>
              <a:rPr lang="en-US" sz="1200" dirty="0">
                <a:latin typeface="Century Gothic" panose="020B0502020202020204" pitchFamily="34" charset="0"/>
              </a:rPr>
              <a:t>: AUC/ROC for Google</a:t>
            </a:r>
          </a:p>
        </p:txBody>
      </p:sp>
    </p:spTree>
    <p:extLst>
      <p:ext uri="{BB962C8B-B14F-4D97-AF65-F5344CB8AC3E}">
        <p14:creationId xmlns:p14="http://schemas.microsoft.com/office/powerpoint/2010/main" val="34037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8726CD-67DC-804B-BE74-40E0B846C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709" y="6489700"/>
            <a:ext cx="2340282" cy="202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A23123-3930-A448-8CF9-F73D5F311491}"/>
              </a:ext>
            </a:extLst>
          </p:cNvPr>
          <p:cNvSpPr txBox="1"/>
          <p:nvPr/>
        </p:nvSpPr>
        <p:spPr>
          <a:xfrm>
            <a:off x="1778000" y="685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26B46-6598-6E4A-A751-FE9AF56376FF}"/>
              </a:ext>
            </a:extLst>
          </p:cNvPr>
          <p:cNvSpPr/>
          <p:nvPr/>
        </p:nvSpPr>
        <p:spPr>
          <a:xfrm>
            <a:off x="2501900" y="326575"/>
            <a:ext cx="6096000" cy="5770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marR="0" algn="ctr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Overview </a:t>
            </a:r>
            <a:endParaRPr lang="en-US" sz="3200" dirty="0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9B7E53-37A7-6442-BF86-5E8A4D891F08}"/>
              </a:ext>
            </a:extLst>
          </p:cNvPr>
          <p:cNvCxnSpPr/>
          <p:nvPr/>
        </p:nvCxnSpPr>
        <p:spPr>
          <a:xfrm>
            <a:off x="152400" y="6527800"/>
            <a:ext cx="9131300" cy="0"/>
          </a:xfrm>
          <a:prstGeom prst="line">
            <a:avLst/>
          </a:prstGeom>
          <a:ln>
            <a:solidFill>
              <a:srgbClr val="EB2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extBox 14">
            <a:extLst>
              <a:ext uri="{FF2B5EF4-FFF2-40B4-BE49-F238E27FC236}">
                <a16:creationId xmlns:a16="http://schemas.microsoft.com/office/drawing/2014/main" id="{9DEA7B46-AA7A-464E-92FC-0A2556FC0D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645219"/>
              </p:ext>
            </p:extLst>
          </p:nvPr>
        </p:nvGraphicFramePr>
        <p:xfrm>
          <a:off x="469820" y="1129938"/>
          <a:ext cx="11369982" cy="4919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13161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8726CD-67DC-804B-BE74-40E0B846C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709" y="6489700"/>
            <a:ext cx="2340282" cy="202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A23123-3930-A448-8CF9-F73D5F311491}"/>
              </a:ext>
            </a:extLst>
          </p:cNvPr>
          <p:cNvSpPr txBox="1"/>
          <p:nvPr/>
        </p:nvSpPr>
        <p:spPr>
          <a:xfrm>
            <a:off x="1778000" y="685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26B46-6598-6E4A-A751-FE9AF56376FF}"/>
              </a:ext>
            </a:extLst>
          </p:cNvPr>
          <p:cNvSpPr/>
          <p:nvPr/>
        </p:nvSpPr>
        <p:spPr>
          <a:xfrm>
            <a:off x="2501900" y="551661"/>
            <a:ext cx="6096000" cy="75873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marR="0" algn="ctr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b="1" dirty="0"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Objectives </a:t>
            </a:r>
            <a:endParaRPr lang="en-US" sz="4400" dirty="0"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7B4F5-B0C0-864E-9076-0A02251797D0}"/>
              </a:ext>
            </a:extLst>
          </p:cNvPr>
          <p:cNvSpPr txBox="1"/>
          <p:nvPr/>
        </p:nvSpPr>
        <p:spPr>
          <a:xfrm>
            <a:off x="411009" y="1849133"/>
            <a:ext cx="11369982" cy="3265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indent="-285750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Determine if Air France needs a </a:t>
            </a: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uniform or tailored strategy for search engines </a:t>
            </a:r>
          </a:p>
          <a:p>
            <a:pPr marL="742950" marR="0" indent="-285750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Evaluate search engine KPIs, bid strategy, keywords and groups </a:t>
            </a:r>
          </a:p>
          <a:p>
            <a:pPr marL="742950" marR="0" indent="-285750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What will </a:t>
            </a: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increase ticket sales and improve ROA</a:t>
            </a:r>
            <a:r>
              <a:rPr lang="en-US" sz="2000" dirty="0"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? </a:t>
            </a:r>
          </a:p>
          <a:p>
            <a:pPr marL="742950" marR="0" indent="-28575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Which search engine delivered the most value to Air France? </a:t>
            </a:r>
          </a:p>
          <a:p>
            <a:pPr marL="742950" marR="0" indent="-28575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Potential </a:t>
            </a: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future strategies </a:t>
            </a:r>
            <a:r>
              <a:rPr lang="en-US" sz="2000" dirty="0"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Media Contacts should consider for increasing market share and profitability.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9B7E53-37A7-6442-BF86-5E8A4D891F08}"/>
              </a:ext>
            </a:extLst>
          </p:cNvPr>
          <p:cNvCxnSpPr/>
          <p:nvPr/>
        </p:nvCxnSpPr>
        <p:spPr>
          <a:xfrm>
            <a:off x="152400" y="6527800"/>
            <a:ext cx="9131300" cy="0"/>
          </a:xfrm>
          <a:prstGeom prst="line">
            <a:avLst/>
          </a:prstGeom>
          <a:ln>
            <a:solidFill>
              <a:srgbClr val="EB2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514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8726CD-67DC-804B-BE74-40E0B846C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709" y="6489700"/>
            <a:ext cx="2340282" cy="202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A23123-3930-A448-8CF9-F73D5F311491}"/>
              </a:ext>
            </a:extLst>
          </p:cNvPr>
          <p:cNvSpPr txBox="1"/>
          <p:nvPr/>
        </p:nvSpPr>
        <p:spPr>
          <a:xfrm>
            <a:off x="1778000" y="685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26B46-6598-6E4A-A751-FE9AF56376FF}"/>
              </a:ext>
            </a:extLst>
          </p:cNvPr>
          <p:cNvSpPr/>
          <p:nvPr/>
        </p:nvSpPr>
        <p:spPr>
          <a:xfrm>
            <a:off x="2501900" y="551661"/>
            <a:ext cx="6096000" cy="75873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marR="0" algn="ctr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b="1" dirty="0"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Overview </a:t>
            </a:r>
            <a:endParaRPr lang="en-US" sz="4400" dirty="0"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7B4F5-B0C0-864E-9076-0A02251797D0}"/>
              </a:ext>
            </a:extLst>
          </p:cNvPr>
          <p:cNvSpPr txBox="1"/>
          <p:nvPr/>
        </p:nvSpPr>
        <p:spPr>
          <a:xfrm>
            <a:off x="411009" y="1849133"/>
            <a:ext cx="11369982" cy="372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indent="-285750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Airline Industry Trends: </a:t>
            </a: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Uniform or tailored strategy for search engines </a:t>
            </a:r>
          </a:p>
          <a:p>
            <a:pPr marL="742950" marR="0" indent="-285750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Marketing Mix: Evaluate search engine KPIs, bid strategy, keywords and groups </a:t>
            </a:r>
          </a:p>
          <a:p>
            <a:pPr marL="742950" marR="0" indent="-285750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Marketing channels and Strategy: What will </a:t>
            </a: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increase ticket sales and improve ROA</a:t>
            </a:r>
            <a:r>
              <a:rPr lang="en-US" sz="2000" dirty="0"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? </a:t>
            </a:r>
          </a:p>
          <a:p>
            <a:pPr marL="742950" marR="0" indent="-28575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Which search engine delivered the most value to Air France? </a:t>
            </a:r>
          </a:p>
          <a:p>
            <a:pPr marL="742950" marR="0" indent="-28575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Key performance indicators FOR optimization potential</a:t>
            </a:r>
          </a:p>
          <a:p>
            <a:pPr marL="742950" marR="0" indent="-28575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 Recommendations </a:t>
            </a: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Future strategies </a:t>
            </a:r>
            <a:r>
              <a:rPr lang="en-US" sz="2000" dirty="0"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Media Contacts should consider for increasing market share and profitability.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9B7E53-37A7-6442-BF86-5E8A4D891F08}"/>
              </a:ext>
            </a:extLst>
          </p:cNvPr>
          <p:cNvCxnSpPr/>
          <p:nvPr/>
        </p:nvCxnSpPr>
        <p:spPr>
          <a:xfrm>
            <a:off x="152400" y="6527800"/>
            <a:ext cx="9131300" cy="0"/>
          </a:xfrm>
          <a:prstGeom prst="line">
            <a:avLst/>
          </a:prstGeom>
          <a:ln>
            <a:solidFill>
              <a:srgbClr val="EB2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282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2418" y="2636876"/>
            <a:ext cx="51248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2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3842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93805" y="419879"/>
            <a:ext cx="5124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Century Gothic" panose="020B0502020202020204" pitchFamily="34" charset="0"/>
              </a:rPr>
              <a:t>REFERENCES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4196" y="1403324"/>
            <a:ext cx="96968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Charlton, G. (2020, December 17). Digital Trends in the Travel Industry: 12 Fascinating Stats. Retrieved December 18, 2020, from </a:t>
            </a:r>
            <a:r>
              <a:rPr lang="en-US" sz="1200" dirty="0">
                <a:latin typeface="Century Gothic" panose="020B0502020202020204" pitchFamily="34" charset="0"/>
                <a:hlinkClick r:id="rId2"/>
              </a:rPr>
              <a:t>https://www.salecycle.com/blog/featured/digital-trends-travel-industry-12-fascinating-stats/</a:t>
            </a:r>
            <a:endParaRPr lang="en-US" sz="1200" dirty="0">
              <a:latin typeface="Century Gothic" panose="020B0502020202020204" pitchFamily="34" charset="0"/>
            </a:endParaRPr>
          </a:p>
          <a:p>
            <a:endParaRPr lang="en-US" sz="1200" dirty="0">
              <a:latin typeface="Century Gothic" panose="020B0502020202020204" pitchFamily="34" charset="0"/>
            </a:endParaRPr>
          </a:p>
          <a:p>
            <a:r>
              <a:rPr lang="en-US" sz="1200" dirty="0">
                <a:latin typeface="Century Gothic" panose="020B0502020202020204" pitchFamily="34" charset="0"/>
              </a:rPr>
              <a:t>Deane, S. (2020, September 24). Over 60 Online Travel Booking Statistics (2020). Retrieved December 18, 2020, from </a:t>
            </a:r>
            <a:r>
              <a:rPr lang="en-US" sz="1200" dirty="0">
                <a:latin typeface="Century Gothic" panose="020B0502020202020204" pitchFamily="34" charset="0"/>
                <a:hlinkClick r:id="rId3"/>
              </a:rPr>
              <a:t>https://www.stratosjets.com/blog/online-travel-statistics/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br>
              <a:rPr lang="en-US" sz="2000" dirty="0"/>
            </a:br>
            <a:r>
              <a:rPr lang="en-US" dirty="0"/>
              <a:t>.</a:t>
            </a:r>
            <a:endParaRPr lang="en-US" sz="2000" dirty="0"/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366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8726CD-67DC-804B-BE74-40E0B846C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709" y="6489700"/>
            <a:ext cx="2340282" cy="202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A23123-3930-A448-8CF9-F73D5F311491}"/>
              </a:ext>
            </a:extLst>
          </p:cNvPr>
          <p:cNvSpPr txBox="1"/>
          <p:nvPr/>
        </p:nvSpPr>
        <p:spPr>
          <a:xfrm>
            <a:off x="1778000" y="685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26B46-6598-6E4A-A751-FE9AF56376FF}"/>
              </a:ext>
            </a:extLst>
          </p:cNvPr>
          <p:cNvSpPr/>
          <p:nvPr/>
        </p:nvSpPr>
        <p:spPr>
          <a:xfrm>
            <a:off x="2501899" y="551661"/>
            <a:ext cx="6938809" cy="577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algn="ctr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Airline Industry Trends</a:t>
            </a:r>
            <a:endParaRPr lang="en-US" sz="3200" dirty="0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9B7E53-37A7-6442-BF86-5E8A4D891F08}"/>
              </a:ext>
            </a:extLst>
          </p:cNvPr>
          <p:cNvCxnSpPr/>
          <p:nvPr/>
        </p:nvCxnSpPr>
        <p:spPr>
          <a:xfrm>
            <a:off x="152400" y="6527800"/>
            <a:ext cx="9131300" cy="0"/>
          </a:xfrm>
          <a:prstGeom prst="line">
            <a:avLst/>
          </a:prstGeom>
          <a:ln>
            <a:solidFill>
              <a:srgbClr val="EB2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B91B329-508B-E647-9A21-09A1730FD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16" y="1517774"/>
            <a:ext cx="4975795" cy="43403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13" name="10-Point Star 12">
            <a:extLst>
              <a:ext uri="{FF2B5EF4-FFF2-40B4-BE49-F238E27FC236}">
                <a16:creationId xmlns:a16="http://schemas.microsoft.com/office/drawing/2014/main" id="{7A6FFECD-E924-7F4F-BC50-24899DCD3B10}"/>
              </a:ext>
            </a:extLst>
          </p:cNvPr>
          <p:cNvSpPr/>
          <p:nvPr/>
        </p:nvSpPr>
        <p:spPr>
          <a:xfrm>
            <a:off x="614643" y="3956464"/>
            <a:ext cx="2076895" cy="2048010"/>
          </a:xfrm>
          <a:prstGeom prst="star10">
            <a:avLst/>
          </a:prstGeom>
          <a:solidFill>
            <a:schemeClr val="bg2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EB202A"/>
                </a:solidFill>
                <a:latin typeface="Century Gothic" panose="020B0502020202020204" pitchFamily="34" charset="0"/>
              </a:rPr>
              <a:t>15.4%</a:t>
            </a:r>
            <a:r>
              <a:rPr lang="en-US" b="1" dirty="0">
                <a:solidFill>
                  <a:srgbClr val="EB202A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Online Sale Growth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Annually</a:t>
            </a:r>
          </a:p>
        </p:txBody>
      </p:sp>
      <p:sp>
        <p:nvSpPr>
          <p:cNvPr id="14" name="10-Point Star 13">
            <a:extLst>
              <a:ext uri="{FF2B5EF4-FFF2-40B4-BE49-F238E27FC236}">
                <a16:creationId xmlns:a16="http://schemas.microsoft.com/office/drawing/2014/main" id="{4945D5DE-2062-E643-B6CB-C80D86BFCBA1}"/>
              </a:ext>
            </a:extLst>
          </p:cNvPr>
          <p:cNvSpPr/>
          <p:nvPr/>
        </p:nvSpPr>
        <p:spPr>
          <a:xfrm>
            <a:off x="3311088" y="3956464"/>
            <a:ext cx="2076895" cy="2048010"/>
          </a:xfrm>
          <a:prstGeom prst="star10">
            <a:avLst/>
          </a:prstGeom>
          <a:solidFill>
            <a:schemeClr val="bg2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EB202A"/>
                </a:solidFill>
                <a:latin typeface="Century Gothic" panose="020B0502020202020204" pitchFamily="34" charset="0"/>
              </a:rPr>
              <a:t>70%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Customers research on mobile</a:t>
            </a:r>
          </a:p>
        </p:txBody>
      </p:sp>
      <p:sp>
        <p:nvSpPr>
          <p:cNvPr id="16" name="10-Point Star 15">
            <a:extLst>
              <a:ext uri="{FF2B5EF4-FFF2-40B4-BE49-F238E27FC236}">
                <a16:creationId xmlns:a16="http://schemas.microsoft.com/office/drawing/2014/main" id="{D93825B8-381D-E245-9556-A429D9378846}"/>
              </a:ext>
            </a:extLst>
          </p:cNvPr>
          <p:cNvSpPr/>
          <p:nvPr/>
        </p:nvSpPr>
        <p:spPr>
          <a:xfrm>
            <a:off x="614642" y="1596543"/>
            <a:ext cx="2076895" cy="2048010"/>
          </a:xfrm>
          <a:prstGeom prst="star10">
            <a:avLst/>
          </a:prstGeom>
          <a:solidFill>
            <a:schemeClr val="bg2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EB202A"/>
                </a:solidFill>
                <a:latin typeface="Century Gothic" panose="020B0502020202020204" pitchFamily="34" charset="0"/>
              </a:rPr>
              <a:t>82%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of travel booking done online </a:t>
            </a:r>
          </a:p>
        </p:txBody>
      </p:sp>
      <p:sp>
        <p:nvSpPr>
          <p:cNvPr id="18" name="10-Point Star 17">
            <a:extLst>
              <a:ext uri="{FF2B5EF4-FFF2-40B4-BE49-F238E27FC236}">
                <a16:creationId xmlns:a16="http://schemas.microsoft.com/office/drawing/2014/main" id="{ACB2C14C-1932-164A-9AF7-130D43B89F32}"/>
              </a:ext>
            </a:extLst>
          </p:cNvPr>
          <p:cNvSpPr/>
          <p:nvPr/>
        </p:nvSpPr>
        <p:spPr>
          <a:xfrm>
            <a:off x="3311088" y="1578255"/>
            <a:ext cx="2076895" cy="2048010"/>
          </a:xfrm>
          <a:prstGeom prst="star10">
            <a:avLst/>
          </a:prstGeom>
          <a:solidFill>
            <a:schemeClr val="bg2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EB202A"/>
                </a:solidFill>
                <a:latin typeface="Century Gothic" panose="020B0502020202020204" pitchFamily="34" charset="0"/>
              </a:rPr>
              <a:t>72%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book online in 48 hours after research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1C84B6-8A6E-5A48-812D-DF3EE546349E}"/>
              </a:ext>
            </a:extLst>
          </p:cNvPr>
          <p:cNvSpPr txBox="1"/>
          <p:nvPr/>
        </p:nvSpPr>
        <p:spPr>
          <a:xfrm>
            <a:off x="6413500" y="6040011"/>
            <a:ext cx="5673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entury Gothic" panose="020B0502020202020204" pitchFamily="34" charset="0"/>
              </a:rPr>
              <a:t>https://www.stratosjets.com/blog/online-travel-statistics/#:~:text=The%20process%20of%20online%20travel,market%20shares%20in%20the%20sector.</a:t>
            </a:r>
          </a:p>
        </p:txBody>
      </p:sp>
    </p:spTree>
    <p:extLst>
      <p:ext uri="{BB962C8B-B14F-4D97-AF65-F5344CB8AC3E}">
        <p14:creationId xmlns:p14="http://schemas.microsoft.com/office/powerpoint/2010/main" val="2971786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8726CD-67DC-804B-BE74-40E0B846C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709" y="6489700"/>
            <a:ext cx="2340282" cy="202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A23123-3930-A448-8CF9-F73D5F311491}"/>
              </a:ext>
            </a:extLst>
          </p:cNvPr>
          <p:cNvSpPr txBox="1"/>
          <p:nvPr/>
        </p:nvSpPr>
        <p:spPr>
          <a:xfrm>
            <a:off x="1778000" y="685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26B46-6598-6E4A-A751-FE9AF56376FF}"/>
              </a:ext>
            </a:extLst>
          </p:cNvPr>
          <p:cNvSpPr/>
          <p:nvPr/>
        </p:nvSpPr>
        <p:spPr>
          <a:xfrm>
            <a:off x="2501900" y="326575"/>
            <a:ext cx="6096000" cy="5770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marR="0" algn="ctr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Competition</a:t>
            </a:r>
            <a:endParaRPr lang="en-US" sz="3200" dirty="0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9B7E53-37A7-6442-BF86-5E8A4D891F08}"/>
              </a:ext>
            </a:extLst>
          </p:cNvPr>
          <p:cNvCxnSpPr/>
          <p:nvPr/>
        </p:nvCxnSpPr>
        <p:spPr>
          <a:xfrm>
            <a:off x="152400" y="6527800"/>
            <a:ext cx="9131300" cy="0"/>
          </a:xfrm>
          <a:prstGeom prst="line">
            <a:avLst/>
          </a:prstGeom>
          <a:ln>
            <a:solidFill>
              <a:srgbClr val="EB2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easyJet - Wikipedia">
            <a:extLst>
              <a:ext uri="{FF2B5EF4-FFF2-40B4-BE49-F238E27FC236}">
                <a16:creationId xmlns:a16="http://schemas.microsoft.com/office/drawing/2014/main" id="{D2C3509B-3B96-8749-A58F-E83A7E55F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333" y="3817240"/>
            <a:ext cx="2020921" cy="79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irlines">
            <a:extLst>
              <a:ext uri="{FF2B5EF4-FFF2-40B4-BE49-F238E27FC236}">
                <a16:creationId xmlns:a16="http://schemas.microsoft.com/office/drawing/2014/main" id="{12020458-F20F-5A45-9D1F-6D99E7D6D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333" y="1187464"/>
            <a:ext cx="2020921" cy="48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Text, logo&#10;&#10;Description automatically generated">
            <a:extLst>
              <a:ext uri="{FF2B5EF4-FFF2-40B4-BE49-F238E27FC236}">
                <a16:creationId xmlns:a16="http://schemas.microsoft.com/office/drawing/2014/main" id="{A5C227F3-DD1D-1542-B9D9-488BCA97D8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787" y="963861"/>
            <a:ext cx="2411304" cy="1356359"/>
          </a:xfrm>
          <a:prstGeom prst="rect">
            <a:avLst/>
          </a:prstGeom>
        </p:spPr>
      </p:pic>
      <p:pic>
        <p:nvPicPr>
          <p:cNvPr id="1036" name="Picture 12" descr="British Airways logo evolution | Logo Design Love | Logo design love, Logo  evolution, Airline logo">
            <a:extLst>
              <a:ext uri="{FF2B5EF4-FFF2-40B4-BE49-F238E27FC236}">
                <a16:creationId xmlns:a16="http://schemas.microsoft.com/office/drawing/2014/main" id="{D810AF72-5852-4C40-9F13-F2E53BB06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096" y="2140087"/>
            <a:ext cx="2411303" cy="18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merican Airlines">
            <a:extLst>
              <a:ext uri="{FF2B5EF4-FFF2-40B4-BE49-F238E27FC236}">
                <a16:creationId xmlns:a16="http://schemas.microsoft.com/office/drawing/2014/main" id="{0B45D089-F1BA-3646-83E6-2C267EBE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0" y="4343440"/>
            <a:ext cx="2411313" cy="37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0D9D3909-971A-8F48-A533-01AE4294D5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35" y="4633878"/>
            <a:ext cx="1600402" cy="11431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87874B-4142-824C-8D4C-D7F54771B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38" y="2179365"/>
            <a:ext cx="2327058" cy="20167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0DC2894-5C57-294D-9A9D-BF1BD8E231AD}"/>
              </a:ext>
            </a:extLst>
          </p:cNvPr>
          <p:cNvCxnSpPr>
            <a:cxnSpLocks/>
          </p:cNvCxnSpPr>
          <p:nvPr/>
        </p:nvCxnSpPr>
        <p:spPr>
          <a:xfrm>
            <a:off x="5880294" y="1133431"/>
            <a:ext cx="0" cy="5182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284874F-5CDA-A84F-A135-E94F7B061611}"/>
              </a:ext>
            </a:extLst>
          </p:cNvPr>
          <p:cNvCxnSpPr>
            <a:cxnSpLocks/>
          </p:cNvCxnSpPr>
          <p:nvPr/>
        </p:nvCxnSpPr>
        <p:spPr>
          <a:xfrm>
            <a:off x="1364570" y="3474870"/>
            <a:ext cx="93972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E88C80D-2606-C54C-97DB-9671894BC839}"/>
              </a:ext>
            </a:extLst>
          </p:cNvPr>
          <p:cNvSpPr txBox="1"/>
          <p:nvPr/>
        </p:nvSpPr>
        <p:spPr>
          <a:xfrm>
            <a:off x="9283699" y="3484942"/>
            <a:ext cx="1876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More Expensive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194BFB-C0BE-6748-92CC-BC7F77E5C5EF}"/>
              </a:ext>
            </a:extLst>
          </p:cNvPr>
          <p:cNvSpPr txBox="1"/>
          <p:nvPr/>
        </p:nvSpPr>
        <p:spPr>
          <a:xfrm>
            <a:off x="1259961" y="3483644"/>
            <a:ext cx="1876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Less Expensive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3FDA76-5171-3845-A5C4-3F182A272255}"/>
              </a:ext>
            </a:extLst>
          </p:cNvPr>
          <p:cNvSpPr txBox="1"/>
          <p:nvPr/>
        </p:nvSpPr>
        <p:spPr>
          <a:xfrm rot="16200000">
            <a:off x="4878214" y="1702098"/>
            <a:ext cx="1710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More Passengers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BD383E-DBB5-614C-9D03-BE772C6CF21D}"/>
              </a:ext>
            </a:extLst>
          </p:cNvPr>
          <p:cNvSpPr txBox="1"/>
          <p:nvPr/>
        </p:nvSpPr>
        <p:spPr>
          <a:xfrm rot="16200000">
            <a:off x="4887155" y="5384131"/>
            <a:ext cx="1710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Less Passengers</a:t>
            </a:r>
          </a:p>
        </p:txBody>
      </p:sp>
    </p:spTree>
    <p:extLst>
      <p:ext uri="{BB962C8B-B14F-4D97-AF65-F5344CB8AC3E}">
        <p14:creationId xmlns:p14="http://schemas.microsoft.com/office/powerpoint/2010/main" val="2485695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8726CD-67DC-804B-BE74-40E0B846C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709" y="6489700"/>
            <a:ext cx="2340282" cy="202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A23123-3930-A448-8CF9-F73D5F311491}"/>
              </a:ext>
            </a:extLst>
          </p:cNvPr>
          <p:cNvSpPr txBox="1"/>
          <p:nvPr/>
        </p:nvSpPr>
        <p:spPr>
          <a:xfrm>
            <a:off x="1778000" y="685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26B46-6598-6E4A-A751-FE9AF56376FF}"/>
              </a:ext>
            </a:extLst>
          </p:cNvPr>
          <p:cNvSpPr/>
          <p:nvPr/>
        </p:nvSpPr>
        <p:spPr>
          <a:xfrm>
            <a:off x="2501899" y="326575"/>
            <a:ext cx="6938810" cy="110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algn="ctr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Search Engine Marketing</a:t>
            </a:r>
          </a:p>
          <a:p>
            <a:pPr marL="457200" marR="0" algn="ctr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Performance  </a:t>
            </a:r>
            <a:endParaRPr lang="en-US" sz="3200" dirty="0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9B7E53-37A7-6442-BF86-5E8A4D891F08}"/>
              </a:ext>
            </a:extLst>
          </p:cNvPr>
          <p:cNvCxnSpPr>
            <a:cxnSpLocks/>
          </p:cNvCxnSpPr>
          <p:nvPr/>
        </p:nvCxnSpPr>
        <p:spPr>
          <a:xfrm>
            <a:off x="490018" y="6527800"/>
            <a:ext cx="8793682" cy="0"/>
          </a:xfrm>
          <a:prstGeom prst="line">
            <a:avLst/>
          </a:prstGeom>
          <a:ln>
            <a:solidFill>
              <a:srgbClr val="EB2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72E0036-C5EA-084D-9562-BC758DE98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4" y="1673947"/>
            <a:ext cx="4760196" cy="4610437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35F3830B-6D3F-724B-9A65-8C6013D428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886" y="1676109"/>
            <a:ext cx="4760196" cy="461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43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8726CD-67DC-804B-BE74-40E0B846C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709" y="6489700"/>
            <a:ext cx="2340282" cy="202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A23123-3930-A448-8CF9-F73D5F311491}"/>
              </a:ext>
            </a:extLst>
          </p:cNvPr>
          <p:cNvSpPr txBox="1"/>
          <p:nvPr/>
        </p:nvSpPr>
        <p:spPr>
          <a:xfrm>
            <a:off x="1778000" y="685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26B46-6598-6E4A-A751-FE9AF56376FF}"/>
              </a:ext>
            </a:extLst>
          </p:cNvPr>
          <p:cNvSpPr/>
          <p:nvPr/>
        </p:nvSpPr>
        <p:spPr>
          <a:xfrm>
            <a:off x="2501899" y="326575"/>
            <a:ext cx="6515491" cy="577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algn="ctr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Key Performance Indicators</a:t>
            </a:r>
            <a:endParaRPr lang="en-US" sz="3200" dirty="0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7B4F5-B0C0-864E-9076-0A02251797D0}"/>
              </a:ext>
            </a:extLst>
          </p:cNvPr>
          <p:cNvSpPr txBox="1"/>
          <p:nvPr/>
        </p:nvSpPr>
        <p:spPr>
          <a:xfrm>
            <a:off x="7329267" y="2503005"/>
            <a:ext cx="3657599" cy="2580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sz="1600" dirty="0">
              <a:latin typeface="Century Gothic" panose="020B0502020202020204" pitchFamily="34" charset="0"/>
            </a:endParaRPr>
          </a:p>
          <a:p>
            <a:pPr lvl="2"/>
            <a:r>
              <a:rPr lang="en-US" sz="1600" dirty="0">
                <a:latin typeface="Century Gothic" panose="020B0502020202020204" pitchFamily="34" charset="0"/>
              </a:rPr>
              <a:t>Increase ticket sales</a:t>
            </a:r>
          </a:p>
          <a:p>
            <a:pPr lvl="2"/>
            <a:endParaRPr lang="en-US" sz="1600" dirty="0">
              <a:latin typeface="Century Gothic" panose="020B0502020202020204" pitchFamily="34" charset="0"/>
            </a:endParaRPr>
          </a:p>
          <a:p>
            <a:pPr lvl="2"/>
            <a:r>
              <a:rPr lang="en-US" sz="1600" dirty="0">
                <a:latin typeface="Century Gothic" panose="020B0502020202020204" pitchFamily="34" charset="0"/>
              </a:rPr>
              <a:t>Optimize market channel selection </a:t>
            </a:r>
          </a:p>
          <a:p>
            <a:pPr lvl="2"/>
            <a:endParaRPr lang="en-US" sz="1600" dirty="0">
              <a:latin typeface="Century Gothic" panose="020B0502020202020204" pitchFamily="34" charset="0"/>
            </a:endParaRPr>
          </a:p>
          <a:p>
            <a:pPr lvl="2"/>
            <a:r>
              <a:rPr lang="en-US" sz="1600" dirty="0">
                <a:latin typeface="Century Gothic" panose="020B0502020202020204" pitchFamily="34" charset="0"/>
              </a:rPr>
              <a:t>Optimize campaign performance</a:t>
            </a:r>
          </a:p>
          <a:p>
            <a:pPr marL="457200" marR="0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Century Gothic" panose="020B0502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9B7E53-37A7-6442-BF86-5E8A4D891F08}"/>
              </a:ext>
            </a:extLst>
          </p:cNvPr>
          <p:cNvCxnSpPr/>
          <p:nvPr/>
        </p:nvCxnSpPr>
        <p:spPr>
          <a:xfrm>
            <a:off x="152400" y="6527800"/>
            <a:ext cx="9131300" cy="0"/>
          </a:xfrm>
          <a:prstGeom prst="line">
            <a:avLst/>
          </a:prstGeom>
          <a:ln>
            <a:solidFill>
              <a:srgbClr val="EB2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C528256-A2B7-E646-B126-BB513D8A40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178069"/>
              </p:ext>
            </p:extLst>
          </p:nvPr>
        </p:nvGraphicFramePr>
        <p:xfrm>
          <a:off x="484556" y="1282128"/>
          <a:ext cx="6844711" cy="4715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ight Arrow 3">
            <a:extLst>
              <a:ext uri="{FF2B5EF4-FFF2-40B4-BE49-F238E27FC236}">
                <a16:creationId xmlns:a16="http://schemas.microsoft.com/office/drawing/2014/main" id="{D325172A-84AE-504E-A68E-AE94A90DB094}"/>
              </a:ext>
            </a:extLst>
          </p:cNvPr>
          <p:cNvSpPr/>
          <p:nvPr/>
        </p:nvSpPr>
        <p:spPr>
          <a:xfrm>
            <a:off x="7611908" y="4131134"/>
            <a:ext cx="492369" cy="228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2E86EDE-4BCC-924C-97AB-3EB3065DBD75}"/>
              </a:ext>
            </a:extLst>
          </p:cNvPr>
          <p:cNvSpPr/>
          <p:nvPr/>
        </p:nvSpPr>
        <p:spPr>
          <a:xfrm>
            <a:off x="7611908" y="3487006"/>
            <a:ext cx="492369" cy="228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0DCF9AC-171D-7846-93F4-99E731A5291A}"/>
              </a:ext>
            </a:extLst>
          </p:cNvPr>
          <p:cNvSpPr/>
          <p:nvPr/>
        </p:nvSpPr>
        <p:spPr>
          <a:xfrm>
            <a:off x="7611909" y="2842878"/>
            <a:ext cx="492369" cy="228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12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8726CD-67DC-804B-BE74-40E0B846C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709" y="6489700"/>
            <a:ext cx="2340282" cy="202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A23123-3930-A448-8CF9-F73D5F311491}"/>
              </a:ext>
            </a:extLst>
          </p:cNvPr>
          <p:cNvSpPr txBox="1"/>
          <p:nvPr/>
        </p:nvSpPr>
        <p:spPr>
          <a:xfrm>
            <a:off x="1778000" y="685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26B46-6598-6E4A-A751-FE9AF56376FF}"/>
              </a:ext>
            </a:extLst>
          </p:cNvPr>
          <p:cNvSpPr/>
          <p:nvPr/>
        </p:nvSpPr>
        <p:spPr>
          <a:xfrm>
            <a:off x="2139950" y="336730"/>
            <a:ext cx="7912100" cy="577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algn="ctr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Search Publisher Comparison</a:t>
            </a:r>
            <a:endParaRPr lang="en-US" sz="3200" dirty="0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9B7E53-37A7-6442-BF86-5E8A4D891F08}"/>
              </a:ext>
            </a:extLst>
          </p:cNvPr>
          <p:cNvCxnSpPr/>
          <p:nvPr/>
        </p:nvCxnSpPr>
        <p:spPr>
          <a:xfrm>
            <a:off x="152400" y="6527800"/>
            <a:ext cx="9131300" cy="0"/>
          </a:xfrm>
          <a:prstGeom prst="line">
            <a:avLst/>
          </a:prstGeom>
          <a:ln>
            <a:solidFill>
              <a:srgbClr val="EB2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E07D230-94BA-6E4A-9645-DA1893F69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50" y="7241759"/>
            <a:ext cx="6858000" cy="1435100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98294018-1ACC-0C49-BBAB-0C78FF8BB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259" y="912007"/>
            <a:ext cx="4662023" cy="2812950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5B7DC4D0-517D-8B44-8812-E0915FA77D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5" y="828685"/>
            <a:ext cx="4821191" cy="2908989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6A006529-DECF-CD40-936C-D6D851ECFC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44" y="3646775"/>
            <a:ext cx="4730273" cy="285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20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8726CD-67DC-804B-BE74-40E0B846C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709" y="6489700"/>
            <a:ext cx="2340282" cy="202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A23123-3930-A448-8CF9-F73D5F311491}"/>
              </a:ext>
            </a:extLst>
          </p:cNvPr>
          <p:cNvSpPr txBox="1"/>
          <p:nvPr/>
        </p:nvSpPr>
        <p:spPr>
          <a:xfrm>
            <a:off x="1778000" y="685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26B46-6598-6E4A-A751-FE9AF56376FF}"/>
              </a:ext>
            </a:extLst>
          </p:cNvPr>
          <p:cNvSpPr/>
          <p:nvPr/>
        </p:nvSpPr>
        <p:spPr>
          <a:xfrm>
            <a:off x="2139950" y="336730"/>
            <a:ext cx="7912100" cy="577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algn="ctr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Publisher ROA Comparison</a:t>
            </a:r>
            <a:endParaRPr lang="en-US" sz="3200" dirty="0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9B7E53-37A7-6442-BF86-5E8A4D891F08}"/>
              </a:ext>
            </a:extLst>
          </p:cNvPr>
          <p:cNvCxnSpPr/>
          <p:nvPr/>
        </p:nvCxnSpPr>
        <p:spPr>
          <a:xfrm>
            <a:off x="152400" y="6527800"/>
            <a:ext cx="9131300" cy="0"/>
          </a:xfrm>
          <a:prstGeom prst="line">
            <a:avLst/>
          </a:prstGeom>
          <a:ln>
            <a:solidFill>
              <a:srgbClr val="EB2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0E16A4-C6C2-9841-88D7-B10009A85F8A}"/>
              </a:ext>
            </a:extLst>
          </p:cNvPr>
          <p:cNvSpPr txBox="1"/>
          <p:nvPr/>
        </p:nvSpPr>
        <p:spPr>
          <a:xfrm>
            <a:off x="317102" y="1659285"/>
            <a:ext cx="32912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Google </a:t>
            </a:r>
            <a:r>
              <a:rPr lang="en-US" sz="1600" dirty="0">
                <a:latin typeface="Century Gothic" panose="020B0502020202020204" pitchFamily="34" charset="0"/>
              </a:rPr>
              <a:t>is most expensive ,consumes majority of budget with average rate of success.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Yahoo</a:t>
            </a:r>
            <a:r>
              <a:rPr lang="en-US" sz="1600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>
                <a:latin typeface="Century Gothic" panose="020B0502020202020204" pitchFamily="34" charset="0"/>
              </a:rPr>
              <a:t>has the highest conversion rate.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MSN</a:t>
            </a:r>
            <a:r>
              <a:rPr lang="en-US" sz="1600" dirty="0">
                <a:latin typeface="Century Gothic" panose="020B0502020202020204" pitchFamily="34" charset="0"/>
              </a:rPr>
              <a:t> has highest Return on Advertisement for global markets.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Overture</a:t>
            </a:r>
            <a:r>
              <a:rPr lang="en-US" sz="1600" dirty="0">
                <a:latin typeface="Century Gothic" panose="020B0502020202020204" pitchFamily="34" charset="0"/>
              </a:rPr>
              <a:t> has the least  chance of booking success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D24A8082-D17E-8F40-A8C6-C5DD06F04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359" y="1361956"/>
            <a:ext cx="8497334" cy="42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72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8726CD-67DC-804B-BE74-40E0B846C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709" y="6489700"/>
            <a:ext cx="2340282" cy="202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A23123-3930-A448-8CF9-F73D5F311491}"/>
              </a:ext>
            </a:extLst>
          </p:cNvPr>
          <p:cNvSpPr txBox="1"/>
          <p:nvPr/>
        </p:nvSpPr>
        <p:spPr>
          <a:xfrm>
            <a:off x="1778000" y="685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26B46-6598-6E4A-A751-FE9AF56376FF}"/>
              </a:ext>
            </a:extLst>
          </p:cNvPr>
          <p:cNvSpPr/>
          <p:nvPr/>
        </p:nvSpPr>
        <p:spPr>
          <a:xfrm>
            <a:off x="2139950" y="336730"/>
            <a:ext cx="7912100" cy="577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algn="ctr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2060"/>
                </a:solidFill>
                <a:latin typeface="Century Gothic" panose="020B0502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Publisher Efficiency Comparison</a:t>
            </a:r>
            <a:endParaRPr lang="en-US" sz="3200" dirty="0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9B7E53-37A7-6442-BF86-5E8A4D891F08}"/>
              </a:ext>
            </a:extLst>
          </p:cNvPr>
          <p:cNvCxnSpPr/>
          <p:nvPr/>
        </p:nvCxnSpPr>
        <p:spPr>
          <a:xfrm>
            <a:off x="152400" y="6527800"/>
            <a:ext cx="9131300" cy="0"/>
          </a:xfrm>
          <a:prstGeom prst="line">
            <a:avLst/>
          </a:prstGeom>
          <a:ln>
            <a:solidFill>
              <a:srgbClr val="EB2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0E16A4-C6C2-9841-88D7-B10009A85F8A}"/>
              </a:ext>
            </a:extLst>
          </p:cNvPr>
          <p:cNvSpPr txBox="1"/>
          <p:nvPr/>
        </p:nvSpPr>
        <p:spPr>
          <a:xfrm>
            <a:off x="317102" y="1859620"/>
            <a:ext cx="32912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Google</a:t>
            </a:r>
            <a:r>
              <a:rPr lang="en-US" sz="1600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>
                <a:latin typeface="Century Gothic" panose="020B0502020202020204" pitchFamily="34" charset="0"/>
              </a:rPr>
              <a:t>provides good web visibility with a good conversion rate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Yahoo</a:t>
            </a:r>
            <a:r>
              <a:rPr lang="en-US" sz="1600" dirty="0">
                <a:latin typeface="Century Gothic" panose="020B0502020202020204" pitchFamily="34" charset="0"/>
              </a:rPr>
              <a:t> is best investment value for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MSN</a:t>
            </a:r>
            <a:r>
              <a:rPr lang="en-US" sz="1600" dirty="0">
                <a:latin typeface="Century Gothic" panose="020B0502020202020204" pitchFamily="34" charset="0"/>
              </a:rPr>
              <a:t> has good conversion rate and promising potential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Overture</a:t>
            </a:r>
            <a:r>
              <a:rPr lang="en-US" sz="1600" dirty="0">
                <a:latin typeface="Century Gothic" panose="020B0502020202020204" pitchFamily="34" charset="0"/>
              </a:rPr>
              <a:t> is least performing with unqualified traffic</a:t>
            </a:r>
          </a:p>
        </p:txBody>
      </p:sp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4EA2A062-15AC-1640-953B-9B85211AB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359" y="1381762"/>
            <a:ext cx="8501448" cy="420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63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813</Words>
  <Application>Microsoft Macintosh PowerPoint</Application>
  <PresentationFormat>Widescreen</PresentationFormat>
  <Paragraphs>148</Paragraphs>
  <Slides>23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Malgun Gothic</vt:lpstr>
      <vt:lpstr>Arial</vt:lpstr>
      <vt:lpstr>Calibri</vt:lpstr>
      <vt:lpstr>Calibri Light</vt:lpstr>
      <vt:lpstr>Century Gothic</vt:lpstr>
      <vt:lpstr>Office Theme</vt:lpstr>
      <vt:lpstr>   Internet Marketing and The Search For 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Internet Marketing and The Search For  Optimization</dc:title>
  <dc:creator>Adegoke Ajisafe</dc:creator>
  <cp:lastModifiedBy>Adegoke Ajisafe</cp:lastModifiedBy>
  <cp:revision>8</cp:revision>
  <dcterms:created xsi:type="dcterms:W3CDTF">2020-12-18T06:29:45Z</dcterms:created>
  <dcterms:modified xsi:type="dcterms:W3CDTF">2020-12-18T08:34:58Z</dcterms:modified>
</cp:coreProperties>
</file>